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0"/>
  </p:notesMasterIdLst>
  <p:handoutMasterIdLst>
    <p:handoutMasterId r:id="rId21"/>
  </p:handoutMasterIdLst>
  <p:sldIdLst>
    <p:sldId id="334" r:id="rId5"/>
    <p:sldId id="324" r:id="rId6"/>
    <p:sldId id="355" r:id="rId7"/>
    <p:sldId id="342" r:id="rId8"/>
    <p:sldId id="343" r:id="rId9"/>
    <p:sldId id="344" r:id="rId10"/>
    <p:sldId id="345" r:id="rId11"/>
    <p:sldId id="347" r:id="rId12"/>
    <p:sldId id="348" r:id="rId13"/>
    <p:sldId id="353" r:id="rId14"/>
    <p:sldId id="350" r:id="rId15"/>
    <p:sldId id="349" r:id="rId16"/>
    <p:sldId id="351" r:id="rId17"/>
    <p:sldId id="352" r:id="rId18"/>
    <p:sldId id="354" r:id="rId19"/>
  </p:sldIdLst>
  <p:sldSz cx="12188825" cy="6858000"/>
  <p:notesSz cx="6858000" cy="9296400"/>
  <p:defaultTextStyle>
    <a:defPPr>
      <a:defRPr lang="en-US"/>
    </a:defPPr>
    <a:lvl1pPr algn="l" rtl="0" fontAlgn="base">
      <a:spcBef>
        <a:spcPct val="0"/>
      </a:spcBef>
      <a:spcAft>
        <a:spcPct val="0"/>
      </a:spcAft>
      <a:defRPr sz="3100" kern="1200">
        <a:solidFill>
          <a:schemeClr val="tx1"/>
        </a:solidFill>
        <a:latin typeface="Arial" charset="0"/>
        <a:ea typeface="ＭＳ Ｐゴシック" pitchFamily="34" charset="-128"/>
        <a:cs typeface="+mn-cs"/>
      </a:defRPr>
    </a:lvl1pPr>
    <a:lvl2pPr marL="585959" algn="l" rtl="0" fontAlgn="base">
      <a:spcBef>
        <a:spcPct val="0"/>
      </a:spcBef>
      <a:spcAft>
        <a:spcPct val="0"/>
      </a:spcAft>
      <a:defRPr sz="3100" kern="1200">
        <a:solidFill>
          <a:schemeClr val="tx1"/>
        </a:solidFill>
        <a:latin typeface="Arial" charset="0"/>
        <a:ea typeface="ＭＳ Ｐゴシック" pitchFamily="34" charset="-128"/>
        <a:cs typeface="+mn-cs"/>
      </a:defRPr>
    </a:lvl2pPr>
    <a:lvl3pPr marL="1171919" algn="l" rtl="0" fontAlgn="base">
      <a:spcBef>
        <a:spcPct val="0"/>
      </a:spcBef>
      <a:spcAft>
        <a:spcPct val="0"/>
      </a:spcAft>
      <a:defRPr sz="3100" kern="1200">
        <a:solidFill>
          <a:schemeClr val="tx1"/>
        </a:solidFill>
        <a:latin typeface="Arial" charset="0"/>
        <a:ea typeface="ＭＳ Ｐゴシック" pitchFamily="34" charset="-128"/>
        <a:cs typeface="+mn-cs"/>
      </a:defRPr>
    </a:lvl3pPr>
    <a:lvl4pPr marL="1757878" algn="l" rtl="0" fontAlgn="base">
      <a:spcBef>
        <a:spcPct val="0"/>
      </a:spcBef>
      <a:spcAft>
        <a:spcPct val="0"/>
      </a:spcAft>
      <a:defRPr sz="3100" kern="1200">
        <a:solidFill>
          <a:schemeClr val="tx1"/>
        </a:solidFill>
        <a:latin typeface="Arial" charset="0"/>
        <a:ea typeface="ＭＳ Ｐゴシック" pitchFamily="34" charset="-128"/>
        <a:cs typeface="+mn-cs"/>
      </a:defRPr>
    </a:lvl4pPr>
    <a:lvl5pPr marL="2343838" algn="l" rtl="0" fontAlgn="base">
      <a:spcBef>
        <a:spcPct val="0"/>
      </a:spcBef>
      <a:spcAft>
        <a:spcPct val="0"/>
      </a:spcAft>
      <a:defRPr sz="3100" kern="1200">
        <a:solidFill>
          <a:schemeClr val="tx1"/>
        </a:solidFill>
        <a:latin typeface="Arial" charset="0"/>
        <a:ea typeface="ＭＳ Ｐゴシック" pitchFamily="34" charset="-128"/>
        <a:cs typeface="+mn-cs"/>
      </a:defRPr>
    </a:lvl5pPr>
    <a:lvl6pPr marL="2929797" algn="l" defTabSz="1171919" rtl="0" eaLnBrk="1" latinLnBrk="0" hangingPunct="1">
      <a:defRPr sz="3100" kern="1200">
        <a:solidFill>
          <a:schemeClr val="tx1"/>
        </a:solidFill>
        <a:latin typeface="Arial" charset="0"/>
        <a:ea typeface="ＭＳ Ｐゴシック" pitchFamily="34" charset="-128"/>
        <a:cs typeface="+mn-cs"/>
      </a:defRPr>
    </a:lvl6pPr>
    <a:lvl7pPr marL="3515757" algn="l" defTabSz="1171919" rtl="0" eaLnBrk="1" latinLnBrk="0" hangingPunct="1">
      <a:defRPr sz="3100" kern="1200">
        <a:solidFill>
          <a:schemeClr val="tx1"/>
        </a:solidFill>
        <a:latin typeface="Arial" charset="0"/>
        <a:ea typeface="ＭＳ Ｐゴシック" pitchFamily="34" charset="-128"/>
        <a:cs typeface="+mn-cs"/>
      </a:defRPr>
    </a:lvl7pPr>
    <a:lvl8pPr marL="4101716" algn="l" defTabSz="1171919" rtl="0" eaLnBrk="1" latinLnBrk="0" hangingPunct="1">
      <a:defRPr sz="3100" kern="1200">
        <a:solidFill>
          <a:schemeClr val="tx1"/>
        </a:solidFill>
        <a:latin typeface="Arial" charset="0"/>
        <a:ea typeface="ＭＳ Ｐゴシック" pitchFamily="34" charset="-128"/>
        <a:cs typeface="+mn-cs"/>
      </a:defRPr>
    </a:lvl8pPr>
    <a:lvl9pPr marL="4687676" algn="l" defTabSz="1171919" rtl="0" eaLnBrk="1" latinLnBrk="0" hangingPunct="1">
      <a:defRPr sz="31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FF66"/>
    <a:srgbClr val="CCFF66"/>
    <a:srgbClr val="99FF99"/>
    <a:srgbClr val="2E67B2"/>
    <a:srgbClr val="CCCCCC"/>
    <a:srgbClr val="B3B3B3"/>
    <a:srgbClr val="4C4C4C"/>
    <a:srgbClr val="ED1C24"/>
    <a:srgbClr val="79F6F9"/>
    <a:srgbClr val="2DD2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99712" autoAdjust="0"/>
  </p:normalViewPr>
  <p:slideViewPr>
    <p:cSldViewPr snapToGrid="0" snapToObjects="1">
      <p:cViewPr varScale="1">
        <p:scale>
          <a:sx n="65" d="100"/>
          <a:sy n="65" d="100"/>
        </p:scale>
        <p:origin x="-558" y="-108"/>
      </p:cViewPr>
      <p:guideLst>
        <p:guide orient="horz" pos="2160"/>
        <p:guide pos="3839"/>
      </p:guideLst>
    </p:cSldViewPr>
  </p:slideViewPr>
  <p:notesTextViewPr>
    <p:cViewPr>
      <p:scale>
        <a:sx n="100" d="100"/>
        <a:sy n="100" d="100"/>
      </p:scale>
      <p:origin x="0" y="0"/>
    </p:cViewPr>
  </p:notesTextViewPr>
  <p:notesViewPr>
    <p:cSldViewPr snapToGrid="0" snapToObjects="1">
      <p:cViewPr varScale="1">
        <p:scale>
          <a:sx n="68" d="100"/>
          <a:sy n="68" d="100"/>
        </p:scale>
        <p:origin x="-3336" y="-12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dirty="0"/>
          </a:p>
        </p:txBody>
      </p:sp>
      <p:sp>
        <p:nvSpPr>
          <p:cNvPr id="2662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E2DC461D-74DF-4796-A803-06AF34480C1C}" type="datetime1">
              <a:rPr lang="en-US" altLang="en-US"/>
              <a:pPr>
                <a:defRPr/>
              </a:pPr>
              <a:t>8/24/2015</a:t>
            </a:fld>
            <a:endParaRPr lang="en-US" altLang="en-US" dirty="0"/>
          </a:p>
        </p:txBody>
      </p:sp>
      <p:sp>
        <p:nvSpPr>
          <p:cNvPr id="2662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dirty="0"/>
          </a:p>
        </p:txBody>
      </p:sp>
      <p:sp>
        <p:nvSpPr>
          <p:cNvPr id="2662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A6FA7AE8-7814-4038-A98F-ED259A6D1E67}" type="slidenum">
              <a:rPr lang="en-US" altLang="en-US"/>
              <a:pPr>
                <a:defRPr/>
              </a:pPr>
              <a:t>‹#›</a:t>
            </a:fld>
            <a:endParaRPr lang="en-US" altLang="en-US" dirty="0"/>
          </a:p>
        </p:txBody>
      </p:sp>
    </p:spTree>
    <p:extLst>
      <p:ext uri="{BB962C8B-B14F-4D97-AF65-F5344CB8AC3E}">
        <p14:creationId xmlns:p14="http://schemas.microsoft.com/office/powerpoint/2010/main" val="3964856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500188" y="325438"/>
            <a:ext cx="3857625" cy="21717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368300" y="2730500"/>
            <a:ext cx="6108700" cy="6099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Box 5"/>
          <p:cNvSpPr txBox="1"/>
          <p:nvPr/>
        </p:nvSpPr>
        <p:spPr>
          <a:xfrm>
            <a:off x="4303713" y="8831263"/>
            <a:ext cx="2173287" cy="230187"/>
          </a:xfrm>
          <a:prstGeom prst="rect">
            <a:avLst/>
          </a:prstGeom>
          <a:noFill/>
        </p:spPr>
        <p:txBody>
          <a:bodyPr r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17EDCFBD-4208-4247-AF9D-09C24CD550CF}" type="slidenum">
              <a:rPr lang="en-US" altLang="en-US" sz="900" smtClean="0"/>
              <a:pPr algn="r" eaLnBrk="1" hangingPunct="1">
                <a:defRPr/>
              </a:pPr>
              <a:t>‹#›</a:t>
            </a:fld>
            <a:endParaRPr lang="en-US" altLang="en-US" sz="900" dirty="0" smtClean="0"/>
          </a:p>
        </p:txBody>
      </p:sp>
    </p:spTree>
    <p:extLst>
      <p:ext uri="{BB962C8B-B14F-4D97-AF65-F5344CB8AC3E}">
        <p14:creationId xmlns:p14="http://schemas.microsoft.com/office/powerpoint/2010/main" val="1272062000"/>
      </p:ext>
    </p:extLst>
  </p:cSld>
  <p:clrMap bg1="lt1" tx1="dk1" bg2="lt2" tx2="dk2" accent1="accent1" accent2="accent2" accent3="accent3" accent4="accent4" accent5="accent5" accent6="accent6" hlink="hlink" folHlink="folHlink"/>
  <p:notesStyle>
    <a:lvl1pPr algn="l" rtl="0" eaLnBrk="0" fontAlgn="base" hangingPunct="0">
      <a:spcBef>
        <a:spcPts val="1154"/>
      </a:spcBef>
      <a:spcAft>
        <a:spcPct val="0"/>
      </a:spcAft>
      <a:defRPr lang="en-US" sz="1200" kern="1200">
        <a:solidFill>
          <a:schemeClr val="tx1"/>
        </a:solidFill>
        <a:latin typeface="Arial" pitchFamily="34" charset="0"/>
        <a:ea typeface="ＭＳ Ｐゴシック" charset="-128"/>
        <a:cs typeface="Arial" pitchFamily="34" charset="0"/>
      </a:defRPr>
    </a:lvl1pPr>
    <a:lvl2pPr marL="146489" indent="-140388" algn="l" rtl="0" eaLnBrk="0" fontAlgn="base" hangingPunct="0">
      <a:spcBef>
        <a:spcPct val="30000"/>
      </a:spcBef>
      <a:spcAft>
        <a:spcPct val="0"/>
      </a:spcAft>
      <a:buClr>
        <a:srgbClr val="000000"/>
      </a:buClr>
      <a:buFont typeface="Arial" charset="0"/>
      <a:buChar char="•"/>
      <a:defRPr lang="en-US" sz="1200" kern="1200">
        <a:solidFill>
          <a:schemeClr val="tx1"/>
        </a:solidFill>
        <a:latin typeface="Arial" pitchFamily="34" charset="0"/>
        <a:ea typeface="ＭＳ Ｐゴシック" charset="-128"/>
        <a:cs typeface="Arial" pitchFamily="34" charset="0"/>
      </a:defRPr>
    </a:lvl2pPr>
    <a:lvl3pPr marL="366224" indent="-146489" algn="l" rtl="0" eaLnBrk="0" fontAlgn="base" hangingPunct="0">
      <a:spcBef>
        <a:spcPct val="30000"/>
      </a:spcBef>
      <a:spcAft>
        <a:spcPct val="0"/>
      </a:spcAft>
      <a:buClr>
        <a:srgbClr val="000000"/>
      </a:buClr>
      <a:buFont typeface="Arial" charset="0"/>
      <a:buChar char="−"/>
      <a:defRPr lang="en-US" sz="1200" kern="1200">
        <a:solidFill>
          <a:schemeClr val="tx1"/>
        </a:solidFill>
        <a:latin typeface="Arial" pitchFamily="34" charset="0"/>
        <a:ea typeface="ＭＳ Ｐゴシック" charset="-128"/>
        <a:cs typeface="Arial" pitchFamily="34" charset="0"/>
      </a:defRPr>
    </a:lvl3pPr>
    <a:lvl4pPr marL="596133" indent="-160733" algn="l" rtl="0" eaLnBrk="0" fontAlgn="base" hangingPunct="0">
      <a:spcBef>
        <a:spcPct val="30000"/>
      </a:spcBef>
      <a:spcAft>
        <a:spcPct val="0"/>
      </a:spcAft>
      <a:buClr>
        <a:srgbClr val="000000"/>
      </a:buClr>
      <a:buFont typeface="Arial" charset="0"/>
      <a:buChar char="•"/>
      <a:defRPr lang="en-US" sz="1200" kern="1200">
        <a:solidFill>
          <a:schemeClr val="tx1"/>
        </a:solidFill>
        <a:latin typeface="Arial" pitchFamily="34" charset="0"/>
        <a:ea typeface="ＭＳ Ｐゴシック" charset="-128"/>
        <a:cs typeface="Arial" pitchFamily="34" charset="0"/>
      </a:defRPr>
    </a:lvl4pPr>
    <a:lvl5pPr marL="805696" indent="-150559" algn="l" rtl="0" eaLnBrk="0" fontAlgn="base" hangingPunct="0">
      <a:spcBef>
        <a:spcPct val="30000"/>
      </a:spcBef>
      <a:spcAft>
        <a:spcPct val="0"/>
      </a:spcAft>
      <a:buClr>
        <a:srgbClr val="000000"/>
      </a:buClr>
      <a:buFont typeface="Arial" charset="0"/>
      <a:buChar char="−"/>
      <a:defRPr lang="en-US" sz="1200" kern="1200">
        <a:solidFill>
          <a:schemeClr val="tx1"/>
        </a:solidFill>
        <a:latin typeface="Arial" pitchFamily="34" charset="0"/>
        <a:ea typeface="ＭＳ Ｐゴシック" charset="-128"/>
        <a:cs typeface="Arial" pitchFamily="34" charset="0"/>
      </a:defRPr>
    </a:lvl5pPr>
    <a:lvl6pPr marL="2929797" algn="l" defTabSz="1171919" rtl="0" eaLnBrk="1" latinLnBrk="0" hangingPunct="1">
      <a:defRPr sz="1500" kern="1200">
        <a:solidFill>
          <a:schemeClr val="tx1"/>
        </a:solidFill>
        <a:latin typeface="+mn-lt"/>
        <a:ea typeface="+mn-ea"/>
        <a:cs typeface="+mn-cs"/>
      </a:defRPr>
    </a:lvl6pPr>
    <a:lvl7pPr marL="3515757" algn="l" defTabSz="1171919" rtl="0" eaLnBrk="1" latinLnBrk="0" hangingPunct="1">
      <a:defRPr sz="1500" kern="1200">
        <a:solidFill>
          <a:schemeClr val="tx1"/>
        </a:solidFill>
        <a:latin typeface="+mn-lt"/>
        <a:ea typeface="+mn-ea"/>
        <a:cs typeface="+mn-cs"/>
      </a:defRPr>
    </a:lvl7pPr>
    <a:lvl8pPr marL="4101716" algn="l" defTabSz="1171919" rtl="0" eaLnBrk="1" latinLnBrk="0" hangingPunct="1">
      <a:defRPr sz="1500" kern="1200">
        <a:solidFill>
          <a:schemeClr val="tx1"/>
        </a:solidFill>
        <a:latin typeface="+mn-lt"/>
        <a:ea typeface="+mn-ea"/>
        <a:cs typeface="+mn-cs"/>
      </a:defRPr>
    </a:lvl8pPr>
    <a:lvl9pPr marL="4687676" algn="l" defTabSz="1171919"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a:xfrm>
            <a:off x="3884613" y="8829967"/>
            <a:ext cx="2971800" cy="464820"/>
          </a:xfrm>
          <a:prstGeom prst="rect">
            <a:avLst/>
          </a:prstGeom>
          <a:ln/>
        </p:spPr>
        <p:txBody>
          <a:bodyPr/>
          <a:lstStyle/>
          <a:p>
            <a:fld id="{280EDE66-A0AC-4F0A-A246-521C261AD757}" type="slidenum">
              <a:rPr lang="en-US" altLang="en-US"/>
              <a:pPr/>
              <a:t>15</a:t>
            </a:fld>
            <a:endParaRPr lang="en-US" altLang="en-US" dirty="0"/>
          </a:p>
        </p:txBody>
      </p:sp>
      <p:sp>
        <p:nvSpPr>
          <p:cNvPr id="48130" name="Rectangle 2"/>
          <p:cNvSpPr>
            <a:spLocks noGrp="1" noRot="1" noChangeAspect="1" noChangeArrowheads="1" noTextEdit="1"/>
          </p:cNvSpPr>
          <p:nvPr>
            <p:ph type="sldImg"/>
          </p:nvPr>
        </p:nvSpPr>
        <p:spPr>
          <a:xfrm>
            <a:off x="128588" y="696913"/>
            <a:ext cx="4851400" cy="2730500"/>
          </a:xfrm>
          <a:ln/>
        </p:spPr>
      </p:sp>
      <p:sp>
        <p:nvSpPr>
          <p:cNvPr id="48131" name="Rectangle 3"/>
          <p:cNvSpPr>
            <a:spLocks noGrp="1" noChangeArrowheads="1"/>
          </p:cNvSpPr>
          <p:nvPr>
            <p:ph type="body" idx="1"/>
          </p:nvPr>
        </p:nvSpPr>
        <p:spPr>
          <a:xfrm>
            <a:off x="685800" y="3665300"/>
            <a:ext cx="5589588" cy="4878996"/>
          </a:xfrm>
        </p:spPr>
        <p:txBody>
          <a:bodyPr/>
          <a:lstStyle/>
          <a:p>
            <a:endParaRPr lang="en-US" altLang="en-US" dirty="0"/>
          </a:p>
          <a:p>
            <a:endParaRPr lang="en-US" altLang="en-US" dirty="0"/>
          </a:p>
        </p:txBody>
      </p:sp>
      <p:sp>
        <p:nvSpPr>
          <p:cNvPr id="48132" name="Text Box 4"/>
          <p:cNvSpPr txBox="1">
            <a:spLocks noChangeArrowheads="1"/>
          </p:cNvSpPr>
          <p:nvPr/>
        </p:nvSpPr>
        <p:spPr bwMode="auto">
          <a:xfrm>
            <a:off x="4552950" y="1086195"/>
            <a:ext cx="2044700" cy="208523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212" tIns="45106" rIns="90212" bIns="45106">
            <a:spAutoFit/>
          </a:bodyPr>
          <a:lstStyle>
            <a:lvl1pPr defTabSz="901700">
              <a:defRPr>
                <a:solidFill>
                  <a:schemeClr val="tx1"/>
                </a:solidFill>
                <a:latin typeface="Arial" charset="0"/>
              </a:defRPr>
            </a:lvl1pPr>
            <a:lvl2pPr marL="450850" defTabSz="901700">
              <a:defRPr>
                <a:solidFill>
                  <a:schemeClr val="tx1"/>
                </a:solidFill>
                <a:latin typeface="Arial" charset="0"/>
              </a:defRPr>
            </a:lvl2pPr>
            <a:lvl3pPr marL="901700" defTabSz="901700">
              <a:defRPr>
                <a:solidFill>
                  <a:schemeClr val="tx1"/>
                </a:solidFill>
                <a:latin typeface="Arial" charset="0"/>
              </a:defRPr>
            </a:lvl3pPr>
            <a:lvl4pPr marL="1352550" defTabSz="901700">
              <a:defRPr>
                <a:solidFill>
                  <a:schemeClr val="tx1"/>
                </a:solidFill>
                <a:latin typeface="Arial" charset="0"/>
              </a:defRPr>
            </a:lvl4pPr>
            <a:lvl5pPr marL="1804988" defTabSz="901700">
              <a:defRPr>
                <a:solidFill>
                  <a:schemeClr val="tx1"/>
                </a:solidFill>
                <a:latin typeface="Arial" charset="0"/>
              </a:defRPr>
            </a:lvl5pPr>
            <a:lvl6pPr marL="2262188" defTabSz="901700" fontAlgn="base">
              <a:spcBef>
                <a:spcPct val="0"/>
              </a:spcBef>
              <a:spcAft>
                <a:spcPct val="0"/>
              </a:spcAft>
              <a:defRPr>
                <a:solidFill>
                  <a:schemeClr val="tx1"/>
                </a:solidFill>
                <a:latin typeface="Arial" charset="0"/>
              </a:defRPr>
            </a:lvl6pPr>
            <a:lvl7pPr marL="2719388" defTabSz="901700" fontAlgn="base">
              <a:spcBef>
                <a:spcPct val="0"/>
              </a:spcBef>
              <a:spcAft>
                <a:spcPct val="0"/>
              </a:spcAft>
              <a:defRPr>
                <a:solidFill>
                  <a:schemeClr val="tx1"/>
                </a:solidFill>
                <a:latin typeface="Arial" charset="0"/>
              </a:defRPr>
            </a:lvl7pPr>
            <a:lvl8pPr marL="3176588" defTabSz="901700" fontAlgn="base">
              <a:spcBef>
                <a:spcPct val="0"/>
              </a:spcBef>
              <a:spcAft>
                <a:spcPct val="0"/>
              </a:spcAft>
              <a:defRPr>
                <a:solidFill>
                  <a:schemeClr val="tx1"/>
                </a:solidFill>
                <a:latin typeface="Arial" charset="0"/>
              </a:defRPr>
            </a:lvl8pPr>
            <a:lvl9pPr marL="3633788" defTabSz="901700" fontAlgn="base">
              <a:spcBef>
                <a:spcPct val="0"/>
              </a:spcBef>
              <a:spcAft>
                <a:spcPct val="0"/>
              </a:spcAft>
              <a:defRPr>
                <a:solidFill>
                  <a:schemeClr val="tx1"/>
                </a:solidFill>
                <a:latin typeface="Arial" charset="0"/>
              </a:defRPr>
            </a:lvl9pPr>
          </a:lstStyle>
          <a:p>
            <a:pPr>
              <a:spcBef>
                <a:spcPct val="50000"/>
              </a:spcBef>
              <a:buFontTx/>
              <a:buNone/>
            </a:pPr>
            <a:r>
              <a:rPr lang="en-US" altLang="en-US" sz="1600" dirty="0"/>
              <a:t>Slide Objective:  </a:t>
            </a:r>
          </a:p>
          <a:p>
            <a:pPr>
              <a:spcBef>
                <a:spcPct val="50000"/>
              </a:spcBef>
            </a:pPr>
            <a:r>
              <a:rPr lang="en-US" altLang="en-US" sz="1600" dirty="0"/>
              <a:t> Set-up the expectations for the presentation today. </a:t>
            </a:r>
          </a:p>
          <a:p>
            <a:pPr>
              <a:spcBef>
                <a:spcPct val="50000"/>
              </a:spcBef>
            </a:pPr>
            <a:r>
              <a:rPr lang="en-US" altLang="en-US" sz="1600" dirty="0"/>
              <a:t>Tell them what you are going to tell them.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Option #1">
    <p:spTree>
      <p:nvGrpSpPr>
        <p:cNvPr id="1" name=""/>
        <p:cNvGrpSpPr/>
        <p:nvPr/>
      </p:nvGrpSpPr>
      <p:grpSpPr>
        <a:xfrm>
          <a:off x="0" y="0"/>
          <a:ext cx="0" cy="0"/>
          <a:chOff x="0" y="0"/>
          <a:chExt cx="0" cy="0"/>
        </a:xfrm>
      </p:grpSpPr>
      <p:sp>
        <p:nvSpPr>
          <p:cNvPr id="6" name="TextBox 5"/>
          <p:cNvSpPr txBox="1"/>
          <p:nvPr/>
        </p:nvSpPr>
        <p:spPr>
          <a:xfrm>
            <a:off x="412649" y="6589716"/>
            <a:ext cx="11439720" cy="182563"/>
          </a:xfrm>
          <a:prstGeom prst="rect">
            <a:avLst/>
          </a:prstGeom>
          <a:noFill/>
        </p:spPr>
        <p:txBody>
          <a:bodyPr wrap="none" lIns="0" tIns="0" rIns="0" bIns="0"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900" kern="100" spc="-38" dirty="0" smtClean="0"/>
              <a:t>Confidential and proprietary materials for authorized Verizon personnel and outside agencies only. Use, disclosure or distribution of this material is not permitted to any unauthorized persons or third parties except by written agreement.</a:t>
            </a:r>
          </a:p>
        </p:txBody>
      </p:sp>
      <p:cxnSp>
        <p:nvCxnSpPr>
          <p:cNvPr id="8" name="Straight Connector 7"/>
          <p:cNvCxnSpPr/>
          <p:nvPr/>
        </p:nvCxnSpPr>
        <p:spPr>
          <a:xfrm>
            <a:off x="440152" y="2489201"/>
            <a:ext cx="11319102" cy="1588"/>
          </a:xfrm>
          <a:prstGeom prst="line">
            <a:avLst/>
          </a:prstGeom>
          <a:ln w="222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9" name="Group 30"/>
          <p:cNvGrpSpPr>
            <a:grpSpLocks/>
          </p:cNvGrpSpPr>
          <p:nvPr/>
        </p:nvGrpSpPr>
        <p:grpSpPr bwMode="auto">
          <a:xfrm>
            <a:off x="425340" y="4121150"/>
            <a:ext cx="11333914" cy="111125"/>
            <a:chOff x="311150" y="3791213"/>
            <a:chExt cx="8502650" cy="111659"/>
          </a:xfrm>
        </p:grpSpPr>
        <p:cxnSp>
          <p:nvCxnSpPr>
            <p:cNvPr id="10" name="Straight Connector 9"/>
            <p:cNvCxnSpPr/>
            <p:nvPr/>
          </p:nvCxnSpPr>
          <p:spPr bwMode="auto">
            <a:xfrm>
              <a:off x="311150" y="3800784"/>
              <a:ext cx="4094162" cy="1596"/>
            </a:xfrm>
            <a:prstGeom prst="line">
              <a:avLst/>
            </a:prstGeom>
            <a:ln w="222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bwMode="auto">
            <a:xfrm>
              <a:off x="4711700" y="3797594"/>
              <a:ext cx="4102100" cy="1596"/>
            </a:xfrm>
            <a:prstGeom prst="line">
              <a:avLst/>
            </a:prstGeom>
            <a:ln w="222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bwMode="auto">
            <a:xfrm rot="16200000" flipH="1">
              <a:off x="4366956" y="3826394"/>
              <a:ext cx="106874" cy="36513"/>
            </a:xfrm>
            <a:prstGeom prst="line">
              <a:avLst/>
            </a:prstGeom>
            <a:ln w="222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bwMode="auto">
            <a:xfrm flipV="1">
              <a:off x="4429125" y="3797594"/>
              <a:ext cx="287337" cy="105278"/>
            </a:xfrm>
            <a:prstGeom prst="line">
              <a:avLst/>
            </a:prstGeom>
            <a:ln w="222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437339" y="2489117"/>
            <a:ext cx="11333913" cy="1642607"/>
          </a:xfrm>
        </p:spPr>
        <p:txBody>
          <a:bodyPr anchor="ctr" anchorCtr="1"/>
          <a:lstStyle>
            <a:lvl1pPr algn="ctr">
              <a:defRPr sz="5100" cap="all" baseline="0">
                <a:solidFill>
                  <a:schemeClr val="tx1"/>
                </a:solidFill>
              </a:defRPr>
            </a:lvl1pPr>
          </a:lstStyle>
          <a:p>
            <a:r>
              <a:rPr lang="en-US" smtClean="0"/>
              <a:t>Click to edit Master title style</a:t>
            </a:r>
            <a:endParaRPr lang="en-US" dirty="0"/>
          </a:p>
        </p:txBody>
      </p:sp>
      <p:sp>
        <p:nvSpPr>
          <p:cNvPr id="13" name="Text Placeholder 12"/>
          <p:cNvSpPr>
            <a:spLocks noGrp="1"/>
          </p:cNvSpPr>
          <p:nvPr>
            <p:ph type="body" sz="quarter" idx="10"/>
          </p:nvPr>
        </p:nvSpPr>
        <p:spPr>
          <a:xfrm>
            <a:off x="429729" y="5404549"/>
            <a:ext cx="4204721" cy="606425"/>
          </a:xfrm>
        </p:spPr>
        <p:txBody>
          <a:bodyPr/>
          <a:lstStyle>
            <a:lvl1pPr marL="0" indent="0">
              <a:buNone/>
              <a:defRPr sz="2300" baseline="0">
                <a:solidFill>
                  <a:schemeClr val="tx1"/>
                </a:solidFill>
              </a:defRPr>
            </a:lvl1pPr>
            <a:lvl2pPr marL="299082" indent="0">
              <a:buNone/>
              <a:defRPr sz="1500"/>
            </a:lvl2pPr>
            <a:lvl3pPr marL="585959" indent="0">
              <a:buNone/>
              <a:defRPr sz="1500"/>
            </a:lvl3pPr>
            <a:lvl4pPr marL="803659" indent="0">
              <a:buNone/>
              <a:defRPr sz="1500"/>
            </a:lvl4pPr>
            <a:lvl5pPr marL="1021360" indent="0">
              <a:buNone/>
              <a:defRPr sz="1500"/>
            </a:lvl5pPr>
          </a:lstStyle>
          <a:p>
            <a:pPr lvl="0"/>
            <a:r>
              <a:rPr lang="en-US" smtClean="0"/>
              <a:t>Click to edit Master text styles</a:t>
            </a:r>
          </a:p>
        </p:txBody>
      </p:sp>
      <p:sp>
        <p:nvSpPr>
          <p:cNvPr id="18" name="Text Placeholder 17"/>
          <p:cNvSpPr>
            <a:spLocks noGrp="1"/>
          </p:cNvSpPr>
          <p:nvPr>
            <p:ph type="body" sz="quarter" idx="11"/>
          </p:nvPr>
        </p:nvSpPr>
        <p:spPr>
          <a:xfrm>
            <a:off x="440860" y="4428067"/>
            <a:ext cx="11330387" cy="829735"/>
          </a:xfrm>
        </p:spPr>
        <p:txBody>
          <a:bodyPr/>
          <a:lstStyle>
            <a:lvl1pPr algn="ctr">
              <a:buNone/>
              <a:defRPr/>
            </a:lvl1pPr>
          </a:lstStyle>
          <a:p>
            <a:pPr lvl="0"/>
            <a:r>
              <a:rPr lang="en-US" smtClean="0"/>
              <a:t>Click to edit Master text styles</a:t>
            </a:r>
          </a:p>
        </p:txBody>
      </p:sp>
    </p:spTree>
    <p:extLst>
      <p:ext uri="{BB962C8B-B14F-4D97-AF65-F5344CB8AC3E}">
        <p14:creationId xmlns:p14="http://schemas.microsoft.com/office/powerpoint/2010/main" val="4189306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Cover">
    <p:spTree>
      <p:nvGrpSpPr>
        <p:cNvPr id="1" name=""/>
        <p:cNvGrpSpPr/>
        <p:nvPr/>
      </p:nvGrpSpPr>
      <p:grpSpPr>
        <a:xfrm>
          <a:off x="0" y="0"/>
          <a:ext cx="0" cy="0"/>
          <a:chOff x="0" y="0"/>
          <a:chExt cx="0" cy="0"/>
        </a:xfrm>
      </p:grpSpPr>
      <p:sp>
        <p:nvSpPr>
          <p:cNvPr id="6" name="TextBox 5"/>
          <p:cNvSpPr txBox="1"/>
          <p:nvPr/>
        </p:nvSpPr>
        <p:spPr>
          <a:xfrm>
            <a:off x="11401630" y="6589716"/>
            <a:ext cx="366089" cy="182563"/>
          </a:xfrm>
          <a:prstGeom prst="rect">
            <a:avLst/>
          </a:prstGeom>
          <a:noFill/>
        </p:spPr>
        <p:txBody>
          <a:bodyPr wrap="none" lIns="0" tIns="0" rIns="0" bIns="0"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13FBC697-E60D-43D8-8107-0DD9C1A10845}" type="slidenum">
              <a:rPr lang="en-US" altLang="en-US" sz="1200" smtClean="0">
                <a:solidFill>
                  <a:srgbClr val="4C4C4C"/>
                </a:solidFill>
              </a:rPr>
              <a:pPr algn="r" eaLnBrk="1" hangingPunct="1">
                <a:defRPr/>
              </a:pPr>
              <a:t>‹#›</a:t>
            </a:fld>
            <a:endParaRPr lang="en-US" altLang="en-US" sz="1200" dirty="0" smtClean="0">
              <a:solidFill>
                <a:srgbClr val="4C4C4C"/>
              </a:solidFill>
            </a:endParaRPr>
          </a:p>
        </p:txBody>
      </p:sp>
      <p:sp>
        <p:nvSpPr>
          <p:cNvPr id="7" name="TextBox 6"/>
          <p:cNvSpPr txBox="1"/>
          <p:nvPr/>
        </p:nvSpPr>
        <p:spPr>
          <a:xfrm>
            <a:off x="412649" y="6589716"/>
            <a:ext cx="11439720" cy="182563"/>
          </a:xfrm>
          <a:prstGeom prst="rect">
            <a:avLst/>
          </a:prstGeom>
          <a:noFill/>
        </p:spPr>
        <p:txBody>
          <a:bodyPr wrap="none" lIns="0" tIns="0" rIns="0" bIns="0"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900" kern="100" spc="-38" dirty="0" smtClean="0"/>
              <a:t>Confidential and proprietary materials for authorized Verizon personnel and outside agencies only. Use, disclosure or distribution of this material is not permitted to any unauthorized persons or third parties except by written agreement.</a:t>
            </a:r>
          </a:p>
        </p:txBody>
      </p:sp>
      <p:sp>
        <p:nvSpPr>
          <p:cNvPr id="2" name="Title 1"/>
          <p:cNvSpPr>
            <a:spLocks noGrp="1"/>
          </p:cNvSpPr>
          <p:nvPr>
            <p:ph type="title"/>
          </p:nvPr>
        </p:nvSpPr>
        <p:spPr>
          <a:xfrm>
            <a:off x="431459" y="2184402"/>
            <a:ext cx="11330852" cy="1664546"/>
          </a:xfrm>
        </p:spPr>
        <p:txBody>
          <a:bodyPr/>
          <a:lstStyle>
            <a:lvl1pPr algn="l">
              <a:defRPr sz="5800" cap="all" baseline="0">
                <a:solidFill>
                  <a:schemeClr val="tx1"/>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31459" y="3861610"/>
            <a:ext cx="11330852" cy="921532"/>
          </a:xfrm>
        </p:spPr>
        <p:txBody>
          <a:bodyPr/>
          <a:lstStyle>
            <a:lvl1pPr marL="0" indent="0">
              <a:buNone/>
              <a:defRPr sz="4600" i="0" baseline="0">
                <a:solidFill>
                  <a:schemeClr val="tx1"/>
                </a:solidFill>
              </a:defRPr>
            </a:lvl1pPr>
            <a:lvl2pPr marL="299082" indent="0">
              <a:buNone/>
              <a:defRPr/>
            </a:lvl2pPr>
            <a:lvl3pPr marL="585959" indent="0">
              <a:buNone/>
              <a:defRPr/>
            </a:lvl3pPr>
            <a:lvl4pPr marL="803659" indent="0">
              <a:buNone/>
              <a:defRPr/>
            </a:lvl4pPr>
            <a:lvl5pPr marL="1021360" indent="0">
              <a:buNone/>
              <a:defRPr/>
            </a:lvl5pPr>
          </a:lstStyle>
          <a:p>
            <a:pPr lvl="0"/>
            <a:r>
              <a:rPr lang="en-US" smtClean="0"/>
              <a:t>Click to edit Master text styles</a:t>
            </a:r>
          </a:p>
        </p:txBody>
      </p:sp>
    </p:spTree>
    <p:extLst>
      <p:ext uri="{BB962C8B-B14F-4D97-AF65-F5344CB8AC3E}">
        <p14:creationId xmlns:p14="http://schemas.microsoft.com/office/powerpoint/2010/main" val="500450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Slide">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27585" y="1478513"/>
            <a:ext cx="11327443" cy="5035008"/>
          </a:xfrm>
          <a:noFill/>
          <a:ln w="9525">
            <a:noFill/>
            <a:miter lim="800000"/>
            <a:headEnd/>
            <a:tailEnd/>
          </a:ln>
        </p:spPr>
        <p:txBody>
          <a:bodyPr/>
          <a:lstStyle>
            <a:lvl1pPr>
              <a:defRPr lang="en-US" dirty="0" smtClean="0">
                <a:solidFill>
                  <a:schemeClr val="tx1"/>
                </a:solidFill>
              </a:defRPr>
            </a:lvl1pPr>
            <a:lvl2pPr>
              <a:defRPr lang="en-US" dirty="0" smtClean="0">
                <a:solidFill>
                  <a:schemeClr val="tx1"/>
                </a:solidFill>
              </a:defRPr>
            </a:lvl2pPr>
            <a:lvl3pPr>
              <a:defRPr lang="en-US" dirty="0" smtClean="0">
                <a:solidFill>
                  <a:schemeClr val="tx1"/>
                </a:solidFill>
              </a:defRPr>
            </a:lvl3pPr>
            <a:lvl4pPr>
              <a:defRPr lang="en-US" dirty="0" smtClean="0">
                <a:solidFill>
                  <a:schemeClr val="tx1"/>
                </a:solidFill>
              </a:defRPr>
            </a:lvl4pPr>
            <a:lvl5pPr>
              <a:defRPr lang="en-US" dirty="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2118001" y="210670"/>
            <a:ext cx="9637027" cy="887884"/>
          </a:xfrm>
        </p:spPr>
        <p:txBody>
          <a:bodyPr/>
          <a:lstStyle>
            <a:lvl1pP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305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997" y="209081"/>
            <a:ext cx="9637026" cy="887884"/>
          </a:xfrm>
          <a:noFill/>
          <a:ln w="9525">
            <a:noFill/>
            <a:miter lim="800000"/>
            <a:headEnd/>
            <a:tailEnd/>
          </a:ln>
        </p:spPr>
        <p:txBody>
          <a:bodyPr/>
          <a:lstStyle>
            <a:lvl1pPr>
              <a:defRPr lang="en-US" sz="3600">
                <a:solidFill>
                  <a:schemeClr val="tx1"/>
                </a:solidFill>
              </a:defRPr>
            </a:lvl1pPr>
          </a:lstStyle>
          <a:p>
            <a:pPr lvl="0"/>
            <a:r>
              <a:rPr lang="en-US" smtClean="0"/>
              <a:t>Click to edit Master title style</a:t>
            </a:r>
            <a:endParaRPr lang="en-US" dirty="0"/>
          </a:p>
        </p:txBody>
      </p:sp>
      <p:sp>
        <p:nvSpPr>
          <p:cNvPr id="3" name="Content Placeholder 2"/>
          <p:cNvSpPr>
            <a:spLocks noGrp="1"/>
          </p:cNvSpPr>
          <p:nvPr>
            <p:ph sz="half" idx="1"/>
          </p:nvPr>
        </p:nvSpPr>
        <p:spPr>
          <a:xfrm>
            <a:off x="435684" y="1478513"/>
            <a:ext cx="5363083" cy="5049120"/>
          </a:xfrm>
          <a:noFill/>
          <a:ln w="9525">
            <a:noFill/>
            <a:miter lim="800000"/>
            <a:headEnd/>
            <a:tailEnd/>
          </a:ln>
        </p:spPr>
        <p:txBody>
          <a:bodyPr/>
          <a:lstStyle>
            <a:lvl1pPr>
              <a:defRPr lang="en-US" dirty="0" smtClean="0">
                <a:solidFill>
                  <a:schemeClr val="tx1"/>
                </a:solidFill>
              </a:defRPr>
            </a:lvl1pPr>
            <a:lvl2pPr>
              <a:defRPr lang="en-US" dirty="0" smtClean="0">
                <a:solidFill>
                  <a:schemeClr val="tx1"/>
                </a:solidFill>
              </a:defRPr>
            </a:lvl2pPr>
            <a:lvl3pPr>
              <a:defRPr lang="en-US" dirty="0" smtClean="0">
                <a:solidFill>
                  <a:schemeClr val="tx1"/>
                </a:solidFill>
              </a:defRPr>
            </a:lvl3pPr>
            <a:lvl4pPr>
              <a:defRPr lang="en-US" dirty="0" smtClean="0">
                <a:solidFill>
                  <a:schemeClr val="tx1"/>
                </a:solidFill>
              </a:defRPr>
            </a:lvl4pPr>
            <a:lvl5pPr>
              <a:defRPr lang="en-US" dirty="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93024" y="1478513"/>
            <a:ext cx="5362001" cy="5049120"/>
          </a:xfrm>
          <a:noFill/>
          <a:ln w="9525">
            <a:noFill/>
            <a:miter lim="800000"/>
            <a:headEnd/>
            <a:tailEnd/>
          </a:ln>
        </p:spPr>
        <p:txBody>
          <a:bodyPr/>
          <a:lstStyle>
            <a:lvl1pPr>
              <a:defRPr lang="en-US" dirty="0" smtClean="0">
                <a:solidFill>
                  <a:schemeClr val="tx1"/>
                </a:solidFill>
              </a:defRPr>
            </a:lvl1pPr>
            <a:lvl2pPr>
              <a:defRPr lang="en-US" dirty="0" smtClean="0">
                <a:solidFill>
                  <a:schemeClr val="tx1"/>
                </a:solidFill>
              </a:defRPr>
            </a:lvl2pPr>
            <a:lvl3pPr>
              <a:defRPr lang="en-US" dirty="0" smtClean="0">
                <a:solidFill>
                  <a:schemeClr val="tx1"/>
                </a:solidFill>
              </a:defRPr>
            </a:lvl3pPr>
            <a:lvl4pPr>
              <a:defRPr lang="en-US" dirty="0" smtClean="0">
                <a:solidFill>
                  <a:schemeClr val="tx1"/>
                </a:solidFill>
              </a:defRPr>
            </a:lvl4pPr>
            <a:lvl5pPr>
              <a:defRPr lang="en-US" dirty="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8691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er Only">
    <p:spTree>
      <p:nvGrpSpPr>
        <p:cNvPr id="1" name=""/>
        <p:cNvGrpSpPr/>
        <p:nvPr/>
      </p:nvGrpSpPr>
      <p:grpSpPr>
        <a:xfrm>
          <a:off x="0" y="0"/>
          <a:ext cx="0" cy="0"/>
          <a:chOff x="0" y="0"/>
          <a:chExt cx="0" cy="0"/>
        </a:xfrm>
      </p:grpSpPr>
      <p:sp>
        <p:nvSpPr>
          <p:cNvPr id="3" name="Title 1"/>
          <p:cNvSpPr>
            <a:spLocks noGrp="1"/>
          </p:cNvSpPr>
          <p:nvPr>
            <p:ph type="title"/>
          </p:nvPr>
        </p:nvSpPr>
        <p:spPr>
          <a:xfrm>
            <a:off x="2118001" y="210670"/>
            <a:ext cx="9637027" cy="887884"/>
          </a:xfrm>
        </p:spPr>
        <p:txBody>
          <a:bodyPr/>
          <a:lstStyle>
            <a:lvl1pP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990479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6" name="Picture 4"/>
          <p:cNvPicPr>
            <a:picLocks noChangeAspect="1"/>
          </p:cNvPicPr>
          <p:nvPr/>
        </p:nvPicPr>
        <p:blipFill>
          <a:blip r:embed="rId2" cstate="print"/>
          <a:srcRect/>
          <a:stretch>
            <a:fillRect/>
          </a:stretch>
        </p:blipFill>
        <p:spPr bwMode="auto">
          <a:xfrm>
            <a:off x="8007381" y="3087688"/>
            <a:ext cx="1629409" cy="679450"/>
          </a:xfrm>
          <a:prstGeom prst="rect">
            <a:avLst/>
          </a:prstGeom>
          <a:noFill/>
          <a:ln w="9525">
            <a:noFill/>
            <a:miter lim="800000"/>
            <a:headEnd/>
            <a:tailEnd/>
          </a:ln>
        </p:spPr>
      </p:pic>
      <p:sp>
        <p:nvSpPr>
          <p:cNvPr id="217094" name="Rectangle 6"/>
          <p:cNvSpPr>
            <a:spLocks noGrp="1" noChangeArrowheads="1"/>
          </p:cNvSpPr>
          <p:nvPr>
            <p:ph type="ctrTitle"/>
          </p:nvPr>
        </p:nvSpPr>
        <p:spPr>
          <a:xfrm>
            <a:off x="402062" y="1955801"/>
            <a:ext cx="10360501" cy="1470025"/>
          </a:xfrm>
        </p:spPr>
        <p:txBody>
          <a:bodyPr/>
          <a:lstStyle>
            <a:lvl1pPr>
              <a:defRPr sz="3700" b="1"/>
            </a:lvl1pPr>
          </a:lstStyle>
          <a:p>
            <a:r>
              <a:rPr lang="en-US" smtClean="0"/>
              <a:t>Click to edit Master title style</a:t>
            </a:r>
            <a:endParaRPr lang="en-US"/>
          </a:p>
        </p:txBody>
      </p:sp>
      <p:sp>
        <p:nvSpPr>
          <p:cNvPr id="217095" name="Rectangle 7"/>
          <p:cNvSpPr>
            <a:spLocks noGrp="1" noChangeArrowheads="1"/>
          </p:cNvSpPr>
          <p:nvPr>
            <p:ph type="subTitle" idx="1"/>
          </p:nvPr>
        </p:nvSpPr>
        <p:spPr>
          <a:xfrm>
            <a:off x="402062" y="3656013"/>
            <a:ext cx="10360501" cy="1752600"/>
          </a:xfrm>
        </p:spPr>
        <p:txBody>
          <a:bodyPr/>
          <a:lstStyle>
            <a:lvl1pPr marL="0" indent="0">
              <a:buFont typeface="Arial" charset="0"/>
              <a:buNone/>
              <a:defRPr sz="2800"/>
            </a:lvl1pPr>
          </a:lstStyle>
          <a:p>
            <a:r>
              <a:rPr lang="en-US" smtClean="0"/>
              <a:t>Click to edit Master subtitle style</a:t>
            </a:r>
            <a:endParaRPr lang="en-US" dirty="0"/>
          </a:p>
        </p:txBody>
      </p:sp>
      <p:sp>
        <p:nvSpPr>
          <p:cNvPr id="7" name="Rectangle 8"/>
          <p:cNvSpPr>
            <a:spLocks noGrp="1" noChangeArrowheads="1"/>
          </p:cNvSpPr>
          <p:nvPr>
            <p:ph type="sldNum" sz="quarter" idx="10"/>
          </p:nvPr>
        </p:nvSpPr>
        <p:spPr>
          <a:xfrm>
            <a:off x="11589965" y="6616700"/>
            <a:ext cx="598860" cy="268288"/>
          </a:xfrm>
          <a:prstGeom prst="rect">
            <a:avLst/>
          </a:prstGeom>
        </p:spPr>
        <p:txBody>
          <a:bodyPr/>
          <a:lstStyle>
            <a:lvl1pPr>
              <a:defRPr/>
            </a:lvl1pPr>
          </a:lstStyle>
          <a:p>
            <a:fld id="{001635AC-5838-43EC-8FE8-09A25D5024CC}" type="slidenum">
              <a:rPr lang="en-US" smtClean="0"/>
              <a:t>‹#›</a:t>
            </a:fld>
            <a:endParaRPr lang="en-US" dirty="0"/>
          </a:p>
        </p:txBody>
      </p:sp>
    </p:spTree>
    <p:extLst>
      <p:ext uri="{BB962C8B-B14F-4D97-AF65-F5344CB8AC3E}">
        <p14:creationId xmlns:p14="http://schemas.microsoft.com/office/powerpoint/2010/main" val="25671884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23229" y="1477964"/>
            <a:ext cx="11331799"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body copy</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Title Placeholder 1"/>
          <p:cNvSpPr>
            <a:spLocks noGrp="1"/>
          </p:cNvSpPr>
          <p:nvPr>
            <p:ph type="title"/>
          </p:nvPr>
        </p:nvSpPr>
        <p:spPr bwMode="auto">
          <a:xfrm>
            <a:off x="2118235" y="212726"/>
            <a:ext cx="9636790" cy="88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a:t>
            </a:r>
          </a:p>
        </p:txBody>
      </p:sp>
      <p:sp>
        <p:nvSpPr>
          <p:cNvPr id="7" name="TextBox 6"/>
          <p:cNvSpPr txBox="1"/>
          <p:nvPr/>
        </p:nvSpPr>
        <p:spPr>
          <a:xfrm>
            <a:off x="408414" y="6589716"/>
            <a:ext cx="11439720" cy="182563"/>
          </a:xfrm>
          <a:prstGeom prst="rect">
            <a:avLst/>
          </a:prstGeom>
          <a:noFill/>
        </p:spPr>
        <p:txBody>
          <a:bodyPr wrap="none" lIns="0" tIns="0" rIns="0" bIns="0"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900" kern="100" spc="-38" dirty="0" smtClean="0"/>
              <a:t>Confidential and proprietary materials for authorized Verizon personnel and outside agencies only. Use, disclosure or distribution of this material is not permitted to any unauthorized persons or third parties except by written agreement.</a:t>
            </a:r>
          </a:p>
        </p:txBody>
      </p:sp>
      <p:sp>
        <p:nvSpPr>
          <p:cNvPr id="8" name="TextBox 7"/>
          <p:cNvSpPr txBox="1"/>
          <p:nvPr/>
        </p:nvSpPr>
        <p:spPr>
          <a:xfrm>
            <a:off x="11401630" y="6589716"/>
            <a:ext cx="366089" cy="182563"/>
          </a:xfrm>
          <a:prstGeom prst="rect">
            <a:avLst/>
          </a:prstGeom>
          <a:noFill/>
        </p:spPr>
        <p:txBody>
          <a:bodyPr wrap="none" lIns="0" tIns="0" rIns="0" bIns="0"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DAB43C1A-C459-4DCA-90DA-080F80576948}" type="slidenum">
              <a:rPr lang="en-US" altLang="en-US" sz="1200" smtClean="0">
                <a:solidFill>
                  <a:srgbClr val="4C4C4C"/>
                </a:solidFill>
              </a:rPr>
              <a:pPr algn="r" eaLnBrk="1" hangingPunct="1">
                <a:defRPr/>
              </a:pPr>
              <a:t>‹#›</a:t>
            </a:fld>
            <a:endParaRPr lang="en-US" altLang="en-US" sz="1200" dirty="0" smtClean="0">
              <a:solidFill>
                <a:srgbClr val="4C4C4C"/>
              </a:solidFill>
            </a:endParaRPr>
          </a:p>
        </p:txBody>
      </p:sp>
      <p:cxnSp>
        <p:nvCxnSpPr>
          <p:cNvPr id="6" name="Straight Connector 5"/>
          <p:cNvCxnSpPr/>
          <p:nvPr/>
        </p:nvCxnSpPr>
        <p:spPr>
          <a:xfrm>
            <a:off x="427455" y="1289052"/>
            <a:ext cx="11327567" cy="1588"/>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46" r:id="rId1"/>
    <p:sldLayoutId id="2147483947" r:id="rId2"/>
    <p:sldLayoutId id="2147483941" r:id="rId3"/>
    <p:sldLayoutId id="2147483942" r:id="rId4"/>
    <p:sldLayoutId id="2147483943" r:id="rId5"/>
    <p:sldLayoutId id="2147483948" r:id="rId6"/>
  </p:sldLayoutIdLst>
  <p:timing>
    <p:tnLst>
      <p:par>
        <p:cTn id="1" dur="indefinite" restart="never" nodeType="tmRoot"/>
      </p:par>
    </p:tnLst>
  </p:timing>
  <p:txStyles>
    <p:titleStyle>
      <a:lvl1pPr algn="r" rtl="0" eaLnBrk="0" fontAlgn="base" hangingPunct="0">
        <a:spcBef>
          <a:spcPct val="0"/>
        </a:spcBef>
        <a:spcAft>
          <a:spcPct val="0"/>
        </a:spcAft>
        <a:defRPr sz="3600" b="1" kern="1200">
          <a:solidFill>
            <a:schemeClr val="tx1"/>
          </a:solidFill>
          <a:latin typeface="Arial" pitchFamily="34" charset="0"/>
          <a:ea typeface="ＭＳ Ｐゴシック" charset="-128"/>
          <a:cs typeface="Arial" pitchFamily="34" charset="0"/>
        </a:defRPr>
      </a:lvl1pPr>
      <a:lvl2pPr algn="r" rtl="0" eaLnBrk="0" fontAlgn="base" hangingPunct="0">
        <a:spcBef>
          <a:spcPct val="0"/>
        </a:spcBef>
        <a:spcAft>
          <a:spcPct val="0"/>
        </a:spcAft>
        <a:defRPr sz="3600" b="1">
          <a:solidFill>
            <a:schemeClr val="tx1"/>
          </a:solidFill>
          <a:latin typeface="Arial" charset="0"/>
          <a:ea typeface="ＭＳ Ｐゴシック" charset="-128"/>
          <a:cs typeface="Arial" charset="0"/>
        </a:defRPr>
      </a:lvl2pPr>
      <a:lvl3pPr algn="r" rtl="0" eaLnBrk="0" fontAlgn="base" hangingPunct="0">
        <a:spcBef>
          <a:spcPct val="0"/>
        </a:spcBef>
        <a:spcAft>
          <a:spcPct val="0"/>
        </a:spcAft>
        <a:defRPr sz="3600" b="1">
          <a:solidFill>
            <a:schemeClr val="tx1"/>
          </a:solidFill>
          <a:latin typeface="Arial" charset="0"/>
          <a:ea typeface="ＭＳ Ｐゴシック" charset="-128"/>
          <a:cs typeface="Arial" charset="0"/>
        </a:defRPr>
      </a:lvl3pPr>
      <a:lvl4pPr algn="r" rtl="0" eaLnBrk="0" fontAlgn="base" hangingPunct="0">
        <a:spcBef>
          <a:spcPct val="0"/>
        </a:spcBef>
        <a:spcAft>
          <a:spcPct val="0"/>
        </a:spcAft>
        <a:defRPr sz="3600" b="1">
          <a:solidFill>
            <a:schemeClr val="tx1"/>
          </a:solidFill>
          <a:latin typeface="Arial" charset="0"/>
          <a:ea typeface="ＭＳ Ｐゴシック" charset="-128"/>
          <a:cs typeface="Arial" charset="0"/>
        </a:defRPr>
      </a:lvl4pPr>
      <a:lvl5pPr algn="r" rtl="0" eaLnBrk="0" fontAlgn="base" hangingPunct="0">
        <a:spcBef>
          <a:spcPct val="0"/>
        </a:spcBef>
        <a:spcAft>
          <a:spcPct val="0"/>
        </a:spcAft>
        <a:defRPr sz="3600" b="1">
          <a:solidFill>
            <a:schemeClr val="tx1"/>
          </a:solidFill>
          <a:latin typeface="Arial" charset="0"/>
          <a:ea typeface="ＭＳ Ｐゴシック" charset="-128"/>
          <a:cs typeface="Arial" charset="0"/>
        </a:defRPr>
      </a:lvl5pPr>
      <a:lvl6pPr marL="585959" algn="r" rtl="0" eaLnBrk="1" fontAlgn="base" hangingPunct="1">
        <a:spcBef>
          <a:spcPct val="0"/>
        </a:spcBef>
        <a:spcAft>
          <a:spcPct val="0"/>
        </a:spcAft>
        <a:defRPr sz="3600">
          <a:solidFill>
            <a:schemeClr val="bg1"/>
          </a:solidFill>
          <a:latin typeface="Arial" charset="0"/>
          <a:cs typeface="Arial" charset="0"/>
        </a:defRPr>
      </a:lvl6pPr>
      <a:lvl7pPr marL="1171919" algn="r" rtl="0" eaLnBrk="1" fontAlgn="base" hangingPunct="1">
        <a:spcBef>
          <a:spcPct val="0"/>
        </a:spcBef>
        <a:spcAft>
          <a:spcPct val="0"/>
        </a:spcAft>
        <a:defRPr sz="3600">
          <a:solidFill>
            <a:schemeClr val="bg1"/>
          </a:solidFill>
          <a:latin typeface="Arial" charset="0"/>
          <a:cs typeface="Arial" charset="0"/>
        </a:defRPr>
      </a:lvl7pPr>
      <a:lvl8pPr marL="1757878" algn="r" rtl="0" eaLnBrk="1" fontAlgn="base" hangingPunct="1">
        <a:spcBef>
          <a:spcPct val="0"/>
        </a:spcBef>
        <a:spcAft>
          <a:spcPct val="0"/>
        </a:spcAft>
        <a:defRPr sz="3600">
          <a:solidFill>
            <a:schemeClr val="bg1"/>
          </a:solidFill>
          <a:latin typeface="Arial" charset="0"/>
          <a:cs typeface="Arial" charset="0"/>
        </a:defRPr>
      </a:lvl8pPr>
      <a:lvl9pPr marL="2343838" algn="r" rtl="0" eaLnBrk="1" fontAlgn="base" hangingPunct="1">
        <a:spcBef>
          <a:spcPct val="0"/>
        </a:spcBef>
        <a:spcAft>
          <a:spcPct val="0"/>
        </a:spcAft>
        <a:defRPr sz="3600">
          <a:solidFill>
            <a:schemeClr val="bg1"/>
          </a:solidFill>
          <a:latin typeface="Arial" charset="0"/>
          <a:cs typeface="Arial" charset="0"/>
        </a:defRPr>
      </a:lvl9pPr>
    </p:titleStyle>
    <p:bodyStyle>
      <a:lvl1pPr marL="299084" indent="-299084" algn="l" rtl="0" eaLnBrk="0" fontAlgn="base" hangingPunct="0">
        <a:spcBef>
          <a:spcPct val="0"/>
        </a:spcBef>
        <a:spcAft>
          <a:spcPts val="513"/>
        </a:spcAft>
        <a:buFont typeface="Arial" charset="0"/>
        <a:buChar char="•"/>
        <a:defRPr lang="en-US" sz="2600" kern="1200" dirty="0">
          <a:solidFill>
            <a:schemeClr val="tx1"/>
          </a:solidFill>
          <a:latin typeface="Arial" pitchFamily="34" charset="0"/>
          <a:ea typeface="ＭＳ Ｐゴシック" charset="-128"/>
          <a:cs typeface="Arial" pitchFamily="34" charset="0"/>
        </a:defRPr>
      </a:lvl1pPr>
      <a:lvl2pPr marL="585959" indent="-286877" algn="l" rtl="0" eaLnBrk="0" fontAlgn="base" hangingPunct="0">
        <a:spcBef>
          <a:spcPct val="0"/>
        </a:spcBef>
        <a:spcAft>
          <a:spcPts val="769"/>
        </a:spcAft>
        <a:buFont typeface="Arial" charset="0"/>
        <a:buChar char="–"/>
        <a:defRPr lang="en-US" kern="1200" dirty="0">
          <a:solidFill>
            <a:schemeClr val="tx1"/>
          </a:solidFill>
          <a:latin typeface="Arial" pitchFamily="34" charset="0"/>
          <a:ea typeface="ＭＳ Ｐゴシック" charset="-128"/>
          <a:cs typeface="Arial" pitchFamily="34" charset="0"/>
        </a:defRPr>
      </a:lvl2pPr>
      <a:lvl3pPr marL="803659" indent="-217700" algn="l" rtl="0" eaLnBrk="0" fontAlgn="base" hangingPunct="0">
        <a:spcBef>
          <a:spcPct val="0"/>
        </a:spcBef>
        <a:spcAft>
          <a:spcPts val="513"/>
        </a:spcAft>
        <a:buFont typeface="Arial" charset="0"/>
        <a:buChar char="•"/>
        <a:defRPr lang="en-US" sz="2100" kern="1200" dirty="0">
          <a:solidFill>
            <a:schemeClr val="tx1"/>
          </a:solidFill>
          <a:latin typeface="Arial" pitchFamily="34" charset="0"/>
          <a:ea typeface="ＭＳ Ｐゴシック" charset="-128"/>
          <a:cs typeface="Arial" pitchFamily="34" charset="0"/>
        </a:defRPr>
      </a:lvl3pPr>
      <a:lvl4pPr marL="1021360" indent="-217700" algn="l" rtl="0" eaLnBrk="0" fontAlgn="base" hangingPunct="0">
        <a:spcBef>
          <a:spcPct val="0"/>
        </a:spcBef>
        <a:spcAft>
          <a:spcPts val="513"/>
        </a:spcAft>
        <a:buFont typeface="Arial" charset="0"/>
        <a:buChar char="–"/>
        <a:defRPr lang="en-US" sz="1800" kern="1200" dirty="0">
          <a:solidFill>
            <a:schemeClr val="tx1"/>
          </a:solidFill>
          <a:latin typeface="Arial" pitchFamily="34" charset="0"/>
          <a:ea typeface="ＭＳ Ｐゴシック" charset="-128"/>
          <a:cs typeface="Arial" pitchFamily="34" charset="0"/>
        </a:defRPr>
      </a:lvl4pPr>
      <a:lvl5pPr marL="1239062" indent="-217700" algn="l" rtl="0" eaLnBrk="0" fontAlgn="base" hangingPunct="0">
        <a:spcBef>
          <a:spcPct val="0"/>
        </a:spcBef>
        <a:spcAft>
          <a:spcPts val="513"/>
        </a:spcAft>
        <a:buFont typeface="Arial" charset="0"/>
        <a:buChar char="»"/>
        <a:defRPr lang="en-US" sz="1500" kern="1200" dirty="0">
          <a:solidFill>
            <a:schemeClr val="tx1"/>
          </a:solidFill>
          <a:latin typeface="Arial" pitchFamily="34" charset="0"/>
          <a:ea typeface="ＭＳ Ｐゴシック" charset="-128"/>
          <a:cs typeface="Arial" pitchFamily="34" charset="0"/>
        </a:defRPr>
      </a:lvl5pPr>
      <a:lvl6pPr marL="3222776" indent="-292980" algn="l" defTabSz="117191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8735" indent="-292980" algn="l" defTabSz="117191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4696" indent="-292980" algn="l" defTabSz="117191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0656" indent="-292980" algn="l" defTabSz="117191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71919" rtl="0" eaLnBrk="1" latinLnBrk="0" hangingPunct="1">
        <a:defRPr sz="2300" kern="1200">
          <a:solidFill>
            <a:schemeClr val="tx1"/>
          </a:solidFill>
          <a:latin typeface="+mn-lt"/>
          <a:ea typeface="+mn-ea"/>
          <a:cs typeface="+mn-cs"/>
        </a:defRPr>
      </a:lvl1pPr>
      <a:lvl2pPr marL="585959" algn="l" defTabSz="1171919" rtl="0" eaLnBrk="1" latinLnBrk="0" hangingPunct="1">
        <a:defRPr sz="2300" kern="1200">
          <a:solidFill>
            <a:schemeClr val="tx1"/>
          </a:solidFill>
          <a:latin typeface="+mn-lt"/>
          <a:ea typeface="+mn-ea"/>
          <a:cs typeface="+mn-cs"/>
        </a:defRPr>
      </a:lvl2pPr>
      <a:lvl3pPr marL="1171919" algn="l" defTabSz="1171919" rtl="0" eaLnBrk="1" latinLnBrk="0" hangingPunct="1">
        <a:defRPr sz="2300" kern="1200">
          <a:solidFill>
            <a:schemeClr val="tx1"/>
          </a:solidFill>
          <a:latin typeface="+mn-lt"/>
          <a:ea typeface="+mn-ea"/>
          <a:cs typeface="+mn-cs"/>
        </a:defRPr>
      </a:lvl3pPr>
      <a:lvl4pPr marL="1757878" algn="l" defTabSz="1171919" rtl="0" eaLnBrk="1" latinLnBrk="0" hangingPunct="1">
        <a:defRPr sz="2300" kern="1200">
          <a:solidFill>
            <a:schemeClr val="tx1"/>
          </a:solidFill>
          <a:latin typeface="+mn-lt"/>
          <a:ea typeface="+mn-ea"/>
          <a:cs typeface="+mn-cs"/>
        </a:defRPr>
      </a:lvl4pPr>
      <a:lvl5pPr marL="2343838" algn="l" defTabSz="1171919" rtl="0" eaLnBrk="1" latinLnBrk="0" hangingPunct="1">
        <a:defRPr sz="2300" kern="1200">
          <a:solidFill>
            <a:schemeClr val="tx1"/>
          </a:solidFill>
          <a:latin typeface="+mn-lt"/>
          <a:ea typeface="+mn-ea"/>
          <a:cs typeface="+mn-cs"/>
        </a:defRPr>
      </a:lvl5pPr>
      <a:lvl6pPr marL="2929797" algn="l" defTabSz="1171919" rtl="0" eaLnBrk="1" latinLnBrk="0" hangingPunct="1">
        <a:defRPr sz="2300" kern="1200">
          <a:solidFill>
            <a:schemeClr val="tx1"/>
          </a:solidFill>
          <a:latin typeface="+mn-lt"/>
          <a:ea typeface="+mn-ea"/>
          <a:cs typeface="+mn-cs"/>
        </a:defRPr>
      </a:lvl6pPr>
      <a:lvl7pPr marL="3515757" algn="l" defTabSz="1171919" rtl="0" eaLnBrk="1" latinLnBrk="0" hangingPunct="1">
        <a:defRPr sz="2300" kern="1200">
          <a:solidFill>
            <a:schemeClr val="tx1"/>
          </a:solidFill>
          <a:latin typeface="+mn-lt"/>
          <a:ea typeface="+mn-ea"/>
          <a:cs typeface="+mn-cs"/>
        </a:defRPr>
      </a:lvl7pPr>
      <a:lvl8pPr marL="4101716" algn="l" defTabSz="1171919" rtl="0" eaLnBrk="1" latinLnBrk="0" hangingPunct="1">
        <a:defRPr sz="2300" kern="1200">
          <a:solidFill>
            <a:schemeClr val="tx1"/>
          </a:solidFill>
          <a:latin typeface="+mn-lt"/>
          <a:ea typeface="+mn-ea"/>
          <a:cs typeface="+mn-cs"/>
        </a:defRPr>
      </a:lvl8pPr>
      <a:lvl9pPr marL="4687676" algn="l" defTabSz="1171919"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mailto:nettech@verizon.co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38037" y="2489205"/>
            <a:ext cx="11333914" cy="1643063"/>
          </a:xfrm>
        </p:spPr>
        <p:txBody>
          <a:bodyPr/>
          <a:lstStyle/>
          <a:p>
            <a:r>
              <a:rPr lang="en-US" altLang="en-US" sz="3600" cap="none" dirty="0" smtClean="0">
                <a:latin typeface="Arial" charset="0"/>
                <a:ea typeface="ＭＳ Ｐゴシック" pitchFamily="34" charset="-128"/>
                <a:cs typeface="Arial" charset="0"/>
              </a:rPr>
              <a:t>Conferencing </a:t>
            </a:r>
            <a:r>
              <a:rPr lang="en-US" altLang="en-US" sz="3600" cap="none" dirty="0">
                <a:latin typeface="Arial" charset="0"/>
                <a:ea typeface="ＭＳ Ｐゴシック" pitchFamily="34" charset="-128"/>
                <a:cs typeface="Arial" charset="0"/>
              </a:rPr>
              <a:t>&amp; Collaboration </a:t>
            </a:r>
            <a:br>
              <a:rPr lang="en-US" altLang="en-US" sz="3600" cap="none" dirty="0">
                <a:latin typeface="Arial" charset="0"/>
                <a:ea typeface="ＭＳ Ｐゴシック" pitchFamily="34" charset="-128"/>
                <a:cs typeface="Arial" charset="0"/>
              </a:rPr>
            </a:br>
            <a:r>
              <a:rPr lang="en-US" altLang="en-US" sz="3100" cap="none" dirty="0">
                <a:solidFill>
                  <a:srgbClr val="C00000"/>
                </a:solidFill>
                <a:latin typeface="Arial" charset="0"/>
                <a:ea typeface="ＭＳ Ｐゴシック" pitchFamily="34" charset="-128"/>
                <a:cs typeface="Arial" charset="0"/>
              </a:rPr>
              <a:t>Cisco WebEx T29 Upgrade</a:t>
            </a:r>
            <a:r>
              <a:rPr lang="en-US" altLang="en-US" sz="3100" cap="none" dirty="0">
                <a:latin typeface="Arial" charset="0"/>
                <a:ea typeface="ＭＳ Ｐゴシック" pitchFamily="34" charset="-128"/>
                <a:cs typeface="Arial" charset="0"/>
              </a:rPr>
              <a:t/>
            </a:r>
            <a:br>
              <a:rPr lang="en-US" altLang="en-US" sz="3100" cap="none" dirty="0">
                <a:latin typeface="Arial" charset="0"/>
                <a:ea typeface="ＭＳ Ｐゴシック" pitchFamily="34" charset="-128"/>
                <a:cs typeface="Arial" charset="0"/>
              </a:rPr>
            </a:br>
            <a:r>
              <a:rPr lang="en-US" altLang="en-US" sz="3100" b="0" cap="none" dirty="0">
                <a:latin typeface="Arial" charset="0"/>
                <a:ea typeface="ＭＳ Ｐゴシック" pitchFamily="34" charset="-128"/>
                <a:cs typeface="Arial" charset="0"/>
              </a:rPr>
              <a:t>August/September 2015</a:t>
            </a:r>
          </a:p>
        </p:txBody>
      </p:sp>
    </p:spTree>
    <p:extLst>
      <p:ext uri="{BB962C8B-B14F-4D97-AF65-F5344CB8AC3E}">
        <p14:creationId xmlns:p14="http://schemas.microsoft.com/office/powerpoint/2010/main" val="3137852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Profile and Preferences optimization</a:t>
            </a:r>
          </a:p>
        </p:txBody>
      </p:sp>
      <p:sp>
        <p:nvSpPr>
          <p:cNvPr id="4" name="Content Placeholder 3"/>
          <p:cNvSpPr>
            <a:spLocks noGrp="1"/>
          </p:cNvSpPr>
          <p:nvPr>
            <p:ph sz="half" idx="1"/>
          </p:nvPr>
        </p:nvSpPr>
        <p:spPr>
          <a:xfrm>
            <a:off x="6257943" y="2008450"/>
            <a:ext cx="5362001" cy="4122187"/>
          </a:xfrm>
        </p:spPr>
        <p:txBody>
          <a:bodyPr/>
          <a:lstStyle/>
          <a:p>
            <a:r>
              <a:rPr lang="en-US" sz="2000" dirty="0"/>
              <a:t>The My WebEx and My WebEx Profile sections have been optimized into the new sections:</a:t>
            </a:r>
          </a:p>
          <a:p>
            <a:pPr lvl="0"/>
            <a:r>
              <a:rPr lang="en-US" sz="2000" dirty="0"/>
              <a:t>Profile</a:t>
            </a:r>
          </a:p>
          <a:p>
            <a:pPr lvl="0"/>
            <a:r>
              <a:rPr lang="en-US" sz="2000" dirty="0"/>
              <a:t>Preferences</a:t>
            </a:r>
          </a:p>
          <a:p>
            <a:pPr lvl="0"/>
            <a:r>
              <a:rPr lang="en-US" sz="2000" dirty="0"/>
              <a:t>Preferences: General</a:t>
            </a:r>
          </a:p>
          <a:p>
            <a:pPr lvl="0"/>
            <a:r>
              <a:rPr lang="en-US" sz="2000" dirty="0"/>
              <a:t>Preferences: Meet Now</a:t>
            </a:r>
          </a:p>
          <a:p>
            <a:pPr lvl="0"/>
            <a:r>
              <a:rPr lang="en-US" sz="2000" dirty="0"/>
              <a:t>Preferences: Audio Settings</a:t>
            </a:r>
          </a:p>
          <a:p>
            <a:r>
              <a:rPr lang="en-US" sz="2000" dirty="0"/>
              <a:t>Preferences: Personal Room, Scheduling Templates, Scheduling Options, Support Center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319" y="1398011"/>
            <a:ext cx="2837872" cy="4968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590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Room</a:t>
            </a:r>
            <a:br>
              <a:rPr lang="en-US" dirty="0" smtClean="0"/>
            </a:br>
            <a:r>
              <a:rPr lang="en-US" sz="2400" dirty="0" smtClean="0"/>
              <a:t>For Meeting Center</a:t>
            </a:r>
            <a:endParaRPr lang="en-US" dirty="0"/>
          </a:p>
        </p:txBody>
      </p:sp>
      <p:sp>
        <p:nvSpPr>
          <p:cNvPr id="3" name="Text Placeholder 2"/>
          <p:cNvSpPr>
            <a:spLocks noGrp="1"/>
          </p:cNvSpPr>
          <p:nvPr>
            <p:ph type="body" sz="quarter" idx="10"/>
          </p:nvPr>
        </p:nvSpPr>
        <p:spPr>
          <a:xfrm>
            <a:off x="431459" y="3861610"/>
            <a:ext cx="11330852" cy="1510490"/>
          </a:xfrm>
        </p:spPr>
        <p:txBody>
          <a:bodyPr/>
          <a:lstStyle/>
          <a:p>
            <a:r>
              <a:rPr lang="en-US" dirty="0" smtClean="0"/>
              <a:t>Cisco WebEx (Available upon request for direct net sites)</a:t>
            </a:r>
            <a:endParaRPr lang="en-US" dirty="0"/>
          </a:p>
        </p:txBody>
      </p:sp>
    </p:spTree>
    <p:extLst>
      <p:ext uri="{BB962C8B-B14F-4D97-AF65-F5344CB8AC3E}">
        <p14:creationId xmlns:p14="http://schemas.microsoft.com/office/powerpoint/2010/main" val="1490064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392382"/>
            <a:ext cx="5995555" cy="5112327"/>
          </a:xfrm>
          <a:prstGeom prst="rect">
            <a:avLst/>
          </a:prstGeom>
          <a:solidFill>
            <a:srgbClr val="99FF6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z="2800" dirty="0"/>
              <a:t>Personal Rooms </a:t>
            </a:r>
            <a:br>
              <a:rPr lang="en-US" sz="2800" dirty="0"/>
            </a:br>
            <a:r>
              <a:rPr lang="en-US" sz="2800" b="0" dirty="0"/>
              <a:t>(Meeting Center only)</a:t>
            </a:r>
          </a:p>
        </p:txBody>
      </p:sp>
      <p:sp>
        <p:nvSpPr>
          <p:cNvPr id="4" name="Content Placeholder 3"/>
          <p:cNvSpPr>
            <a:spLocks noGrp="1"/>
          </p:cNvSpPr>
          <p:nvPr>
            <p:ph sz="half" idx="1"/>
          </p:nvPr>
        </p:nvSpPr>
        <p:spPr>
          <a:xfrm>
            <a:off x="6296892" y="1319645"/>
            <a:ext cx="5458134" cy="5299364"/>
          </a:xfrm>
        </p:spPr>
        <p:txBody>
          <a:bodyPr/>
          <a:lstStyle/>
          <a:p>
            <a:r>
              <a:rPr lang="en-US" sz="1400" dirty="0"/>
              <a:t>Your own MC meeting with a vanity meeting link (link &amp; meeting # do not change)</a:t>
            </a:r>
          </a:p>
          <a:p>
            <a:pPr lvl="1"/>
            <a:r>
              <a:rPr lang="en-US" sz="1400" dirty="0" smtClean="0">
                <a:solidFill>
                  <a:schemeClr val="accent2"/>
                </a:solidFill>
              </a:rPr>
              <a:t>Example: cisco.webex.com/meet/jsmith</a:t>
            </a:r>
            <a:endParaRPr lang="en-US" sz="1400" dirty="0" smtClean="0"/>
          </a:p>
          <a:p>
            <a:pPr lvl="0"/>
            <a:r>
              <a:rPr lang="en-US" sz="1400" dirty="0" smtClean="0"/>
              <a:t>Personal </a:t>
            </a:r>
            <a:r>
              <a:rPr lang="en-US" sz="1400" dirty="0"/>
              <a:t>Room may not be enabled on all sites. Can be enabled by the site administrator.</a:t>
            </a:r>
          </a:p>
          <a:p>
            <a:pPr lvl="0"/>
            <a:r>
              <a:rPr lang="en-US" sz="1400" dirty="0"/>
              <a:t>Dedicated Personal Room for Meeting Center</a:t>
            </a:r>
          </a:p>
          <a:p>
            <a:pPr lvl="0"/>
            <a:r>
              <a:rPr lang="en-US" sz="1400" dirty="0"/>
              <a:t>Permanent personalized video conferencing space</a:t>
            </a:r>
          </a:p>
          <a:p>
            <a:pPr lvl="0"/>
            <a:r>
              <a:rPr lang="en-US" sz="1400" dirty="0"/>
              <a:t>Your Personal Room provides an easy-to-remember destination for meetings. </a:t>
            </a:r>
          </a:p>
          <a:p>
            <a:pPr lvl="1"/>
            <a:r>
              <a:rPr lang="en-US" sz="1400" dirty="0"/>
              <a:t>Each WebEx Meeting Center host has a Personal Room</a:t>
            </a:r>
          </a:p>
          <a:p>
            <a:pPr lvl="1"/>
            <a:r>
              <a:rPr lang="en-US" sz="1400" dirty="0" smtClean="0"/>
              <a:t>Vanity </a:t>
            </a:r>
            <a:r>
              <a:rPr lang="en-US" sz="1400" dirty="0"/>
              <a:t>URL</a:t>
            </a:r>
          </a:p>
          <a:p>
            <a:pPr lvl="1"/>
            <a:r>
              <a:rPr lang="en-US" sz="1400" dirty="0"/>
              <a:t>Host lobby management (room lock)</a:t>
            </a:r>
          </a:p>
          <a:p>
            <a:pPr lvl="1"/>
            <a:r>
              <a:rPr lang="en-US" sz="1400" dirty="0"/>
              <a:t>Home Page Becomes Your Personal Room Page</a:t>
            </a:r>
          </a:p>
          <a:p>
            <a:r>
              <a:rPr lang="en-US" sz="1400" dirty="0" smtClean="0"/>
              <a:t>Notification </a:t>
            </a:r>
            <a:r>
              <a:rPr lang="en-US" sz="1400" dirty="0"/>
              <a:t>while sharing (you can select this message to view your entire lobby</a:t>
            </a:r>
            <a:r>
              <a:rPr lang="en-US" sz="1400" dirty="0" smtClean="0"/>
              <a:t>)</a:t>
            </a:r>
          </a:p>
          <a:p>
            <a:r>
              <a:rPr lang="en-US" sz="1400" dirty="0"/>
              <a:t>Link never changes (unless you want it to)</a:t>
            </a:r>
          </a:p>
          <a:p>
            <a:r>
              <a:rPr lang="en-US" sz="1400" dirty="0"/>
              <a:t>Host can manage attendees</a:t>
            </a:r>
          </a:p>
          <a:p>
            <a:pPr lvl="1"/>
            <a:r>
              <a:rPr lang="en-US" sz="1400" dirty="0"/>
              <a:t>Lock/unlock room much more prominent</a:t>
            </a:r>
          </a:p>
          <a:p>
            <a:pPr lvl="1"/>
            <a:r>
              <a:rPr lang="en-US" sz="1400" dirty="0"/>
              <a:t>Waiting attendees in the Lobby can be managed</a:t>
            </a:r>
          </a:p>
          <a:p>
            <a:endParaRPr lang="en-US" sz="1400" dirty="0"/>
          </a:p>
        </p:txBody>
      </p:sp>
      <p:pic>
        <p:nvPicPr>
          <p:cNvPr id="5" name="Picture 4"/>
          <p:cNvPicPr>
            <a:picLocks noChangeAspect="1"/>
          </p:cNvPicPr>
          <p:nvPr/>
        </p:nvPicPr>
        <p:blipFill>
          <a:blip r:embed="rId2"/>
          <a:stretch>
            <a:fillRect/>
          </a:stretch>
        </p:blipFill>
        <p:spPr>
          <a:xfrm>
            <a:off x="949598" y="3553874"/>
            <a:ext cx="4384851" cy="2701453"/>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75" y="1550035"/>
            <a:ext cx="5478462" cy="1782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2596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68091" y="1735282"/>
            <a:ext cx="7286932" cy="4197927"/>
          </a:xfrm>
          <a:prstGeom prst="rect">
            <a:avLst/>
          </a:prstGeom>
          <a:solidFill>
            <a:srgbClr val="99FF6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3"/>
          <p:cNvSpPr>
            <a:spLocks noGrp="1"/>
          </p:cNvSpPr>
          <p:nvPr>
            <p:ph type="title"/>
          </p:nvPr>
        </p:nvSpPr>
        <p:spPr/>
        <p:txBody>
          <a:bodyPr/>
          <a:lstStyle/>
          <a:p>
            <a:r>
              <a:rPr lang="en-US" dirty="0" smtClean="0"/>
              <a:t>One-Click Meeting = Meet Now</a:t>
            </a:r>
            <a:endParaRPr lang="en-US" dirty="0"/>
          </a:p>
        </p:txBody>
      </p:sp>
      <p:sp>
        <p:nvSpPr>
          <p:cNvPr id="3" name="Content Placeholder 2"/>
          <p:cNvSpPr>
            <a:spLocks noGrp="1"/>
          </p:cNvSpPr>
          <p:nvPr>
            <p:ph sz="half" idx="1"/>
          </p:nvPr>
        </p:nvSpPr>
        <p:spPr>
          <a:xfrm>
            <a:off x="435685" y="1478513"/>
            <a:ext cx="3492080" cy="5049120"/>
          </a:xfrm>
        </p:spPr>
        <p:txBody>
          <a:bodyPr/>
          <a:lstStyle/>
          <a:p>
            <a:r>
              <a:rPr lang="en-US" sz="2400" dirty="0" smtClean="0"/>
              <a:t>One-Click Renamed </a:t>
            </a:r>
            <a:r>
              <a:rPr lang="en-US" sz="2400" dirty="0"/>
              <a:t>to “Meet Now”</a:t>
            </a:r>
          </a:p>
          <a:p>
            <a:r>
              <a:rPr lang="en-US" sz="2400" dirty="0"/>
              <a:t>Launches your Personal Room by default</a:t>
            </a:r>
          </a:p>
          <a:p>
            <a:r>
              <a:rPr lang="en-US" sz="2400" dirty="0"/>
              <a:t>Pop up to let the user know “Meet Now” is in your Personal Room</a:t>
            </a:r>
          </a:p>
          <a:p>
            <a:r>
              <a:rPr lang="en-US" sz="2400" dirty="0"/>
              <a:t>Change back to the old dynamic link in Preferences</a:t>
            </a:r>
          </a:p>
          <a:p>
            <a:endParaRPr lang="en-US" sz="2400" dirty="0"/>
          </a:p>
        </p:txBody>
      </p:sp>
      <p:pic>
        <p:nvPicPr>
          <p:cNvPr id="6" name="Picture 5"/>
          <p:cNvPicPr>
            <a:picLocks noChangeAspect="1"/>
          </p:cNvPicPr>
          <p:nvPr/>
        </p:nvPicPr>
        <p:blipFill>
          <a:blip r:embed="rId2"/>
          <a:stretch>
            <a:fillRect/>
          </a:stretch>
        </p:blipFill>
        <p:spPr>
          <a:xfrm>
            <a:off x="4807243" y="1940506"/>
            <a:ext cx="6608628" cy="3808260"/>
          </a:xfrm>
          <a:prstGeom prst="rect">
            <a:avLst/>
          </a:prstGeom>
        </p:spPr>
      </p:pic>
    </p:spTree>
    <p:extLst>
      <p:ext uri="{BB962C8B-B14F-4D97-AF65-F5344CB8AC3E}">
        <p14:creationId xmlns:p14="http://schemas.microsoft.com/office/powerpoint/2010/main" val="2812931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Site Administration updates</a:t>
            </a:r>
          </a:p>
        </p:txBody>
      </p:sp>
      <p:sp>
        <p:nvSpPr>
          <p:cNvPr id="3" name="Content Placeholder 2"/>
          <p:cNvSpPr>
            <a:spLocks noGrp="1"/>
          </p:cNvSpPr>
          <p:nvPr>
            <p:ph sz="half" idx="1"/>
          </p:nvPr>
        </p:nvSpPr>
        <p:spPr>
          <a:xfrm>
            <a:off x="186303" y="1364213"/>
            <a:ext cx="5363083" cy="5049120"/>
          </a:xfrm>
          <a:ln>
            <a:solidFill>
              <a:schemeClr val="tx1">
                <a:lumMod val="40000"/>
                <a:lumOff val="60000"/>
              </a:schemeClr>
            </a:solidFill>
          </a:ln>
        </p:spPr>
        <p:txBody>
          <a:bodyPr/>
          <a:lstStyle/>
          <a:p>
            <a:r>
              <a:rPr lang="en-US" sz="1200" b="1" dirty="0"/>
              <a:t>Existing Branding is preserved </a:t>
            </a:r>
            <a:br>
              <a:rPr lang="en-US" sz="1200" b="1" dirty="0"/>
            </a:br>
            <a:r>
              <a:rPr lang="en-US" sz="1200" dirty="0" smtClean="0"/>
              <a:t>New </a:t>
            </a:r>
            <a:r>
              <a:rPr lang="en-US" sz="1200" dirty="0"/>
              <a:t>HTML email templates for WebEx sites with Personal Room enabled </a:t>
            </a:r>
            <a:br>
              <a:rPr lang="en-US" sz="1200" dirty="0"/>
            </a:br>
            <a:endParaRPr lang="en-US" sz="1200" dirty="0" smtClean="0"/>
          </a:p>
          <a:p>
            <a:r>
              <a:rPr lang="en-US" sz="1200" b="1" dirty="0" smtClean="0"/>
              <a:t>HTML </a:t>
            </a:r>
            <a:r>
              <a:rPr lang="en-US" sz="1200" b="1" dirty="0"/>
              <a:t>and Plain Text </a:t>
            </a:r>
          </a:p>
          <a:p>
            <a:pPr lvl="0"/>
            <a:r>
              <a:rPr lang="en-US" sz="1200" b="1" dirty="0"/>
              <a:t>Email Templates – Revert to Default</a:t>
            </a:r>
          </a:p>
          <a:p>
            <a:pPr lvl="1"/>
            <a:r>
              <a:rPr lang="en-US" sz="1000" dirty="0"/>
              <a:t>Important: Email templates may revert to the default template as a result of the upgrade.</a:t>
            </a:r>
          </a:p>
          <a:p>
            <a:pPr lvl="0"/>
            <a:r>
              <a:rPr lang="en-US" sz="1200" b="1" dirty="0" smtClean="0"/>
              <a:t>Deactivated </a:t>
            </a:r>
            <a:r>
              <a:rPr lang="en-US" sz="1200" b="1" dirty="0"/>
              <a:t>Host Account -- when a host account is deactivated: </a:t>
            </a:r>
          </a:p>
          <a:p>
            <a:pPr lvl="1"/>
            <a:r>
              <a:rPr lang="en-US" sz="1200" dirty="0"/>
              <a:t>*Scheduled meetings or events for the deactivated user cannot be started</a:t>
            </a:r>
          </a:p>
          <a:p>
            <a:pPr lvl="1"/>
            <a:r>
              <a:rPr lang="en-US" sz="1200" dirty="0"/>
              <a:t>Alternate host cannot start the meeting or event</a:t>
            </a:r>
          </a:p>
          <a:p>
            <a:pPr lvl="1"/>
            <a:r>
              <a:rPr lang="en-US" sz="1200" dirty="0"/>
              <a:t>Schedule on behalf of deactivated host cannot be started</a:t>
            </a:r>
          </a:p>
          <a:p>
            <a:pPr lvl="1"/>
            <a:r>
              <a:rPr lang="en-US" sz="1200" dirty="0"/>
              <a:t>Message is displayed that the host is no longer active and Join button is disabled</a:t>
            </a:r>
          </a:p>
          <a:p>
            <a:pPr lvl="1"/>
            <a:r>
              <a:rPr lang="en-US" sz="1200" dirty="0"/>
              <a:t>No meeting or event reminders, no audio</a:t>
            </a:r>
          </a:p>
          <a:p>
            <a:pPr lvl="1"/>
            <a:r>
              <a:rPr lang="en-US" sz="1200" dirty="0"/>
              <a:t>Meeting Center - Browse meetings – Start button removed</a:t>
            </a:r>
          </a:p>
          <a:p>
            <a:pPr lvl="1"/>
            <a:r>
              <a:rPr lang="en-US" sz="1200" dirty="0"/>
              <a:t>Event Center – Register link is removed from List of Events</a:t>
            </a:r>
          </a:p>
          <a:p>
            <a:pPr lvl="1"/>
            <a:r>
              <a:rPr lang="en-US" sz="1200" dirty="0"/>
              <a:t>Event Center – Register link is removed</a:t>
            </a:r>
          </a:p>
          <a:p>
            <a:pPr lvl="1"/>
            <a:r>
              <a:rPr lang="en-US" sz="1200" dirty="0"/>
              <a:t>Training Center – Attendee view displays message that host has been deactivated and Join Now button is removed</a:t>
            </a:r>
          </a:p>
          <a:p>
            <a:pPr lvl="1"/>
            <a:r>
              <a:rPr lang="en-US" sz="1200" dirty="0"/>
              <a:t>Applies to Meeting Center, Event Center, and Training </a:t>
            </a:r>
            <a:r>
              <a:rPr lang="en-US" sz="1200" dirty="0" smtClean="0"/>
              <a:t>Center</a:t>
            </a:r>
            <a:endParaRPr lang="en-US" sz="1200" dirty="0"/>
          </a:p>
        </p:txBody>
      </p:sp>
      <p:sp>
        <p:nvSpPr>
          <p:cNvPr id="4" name="Content Placeholder 3"/>
          <p:cNvSpPr>
            <a:spLocks noGrp="1"/>
          </p:cNvSpPr>
          <p:nvPr>
            <p:ph sz="half" idx="2"/>
          </p:nvPr>
        </p:nvSpPr>
        <p:spPr>
          <a:xfrm>
            <a:off x="6393022" y="1377608"/>
            <a:ext cx="5362001" cy="5049120"/>
          </a:xfrm>
          <a:ln>
            <a:solidFill>
              <a:schemeClr val="tx1">
                <a:lumMod val="40000"/>
                <a:lumOff val="60000"/>
              </a:schemeClr>
            </a:solidFill>
          </a:ln>
        </p:spPr>
        <p:txBody>
          <a:bodyPr/>
          <a:lstStyle/>
          <a:p>
            <a:pPr lvl="0"/>
            <a:r>
              <a:rPr lang="en-US" sz="1400" b="1" dirty="0" smtClean="0"/>
              <a:t>Attendee </a:t>
            </a:r>
            <a:r>
              <a:rPr lang="en-US" sz="1400" b="1" dirty="0"/>
              <a:t>Privileges – Print or Save Documents </a:t>
            </a:r>
          </a:p>
          <a:p>
            <a:pPr lvl="1"/>
            <a:r>
              <a:rPr lang="en-US" sz="1050" dirty="0"/>
              <a:t>Meeting Scheduler</a:t>
            </a:r>
          </a:p>
          <a:p>
            <a:pPr lvl="1"/>
            <a:r>
              <a:rPr lang="en-US" sz="1050" dirty="0"/>
              <a:t>Host can Disable or Enable the ability to print or save documents</a:t>
            </a:r>
          </a:p>
          <a:p>
            <a:pPr lvl="1"/>
            <a:r>
              <a:rPr lang="en-US" sz="1050" dirty="0"/>
              <a:t>When Enabled, if the host shares a document (not desktop), the attendee has the ability to save or print the document being shared </a:t>
            </a:r>
          </a:p>
          <a:p>
            <a:pPr lvl="0"/>
            <a:r>
              <a:rPr lang="en-US" sz="1400" b="1" dirty="0"/>
              <a:t>Sites that use XML API or LMS scheduling:</a:t>
            </a:r>
          </a:p>
          <a:p>
            <a:pPr lvl="1"/>
            <a:r>
              <a:rPr lang="en-US" sz="1050" dirty="0"/>
              <a:t>Check with API or LMS provider for compatibility.</a:t>
            </a:r>
          </a:p>
          <a:p>
            <a:pPr lvl="1"/>
            <a:r>
              <a:rPr lang="en-US" sz="1050" dirty="0"/>
              <a:t>May need to re-enter WebEx Partner ID </a:t>
            </a:r>
          </a:p>
          <a:p>
            <a:pPr lvl="0"/>
            <a:r>
              <a:rPr lang="en-US" sz="1400" b="1" dirty="0"/>
              <a:t>End users will need to download the new Meeting Center client and Productivity Tools (if applicable) etc.</a:t>
            </a:r>
          </a:p>
          <a:p>
            <a:pPr lvl="1"/>
            <a:r>
              <a:rPr lang="en-US" sz="1050" dirty="0"/>
              <a:t>The WebEx MSI files may need to be pushed to any users that do not have admin access to their PC.</a:t>
            </a:r>
          </a:p>
          <a:p>
            <a:pPr lvl="0"/>
            <a:r>
              <a:rPr lang="en-US" sz="1400" b="1" dirty="0"/>
              <a:t>Personal Meeting Room impacts the site email templates.  Templates will revert to the default HTML template if Personal Meeting Room is enabled for the site.</a:t>
            </a:r>
          </a:p>
          <a:p>
            <a:endParaRPr lang="en-US" sz="1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79" y="5093687"/>
            <a:ext cx="3662394" cy="1205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2816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09441" y="609601"/>
            <a:ext cx="9550030" cy="1636713"/>
          </a:xfrm>
        </p:spPr>
        <p:txBody>
          <a:bodyPr/>
          <a:lstStyle/>
          <a:p>
            <a:r>
              <a:rPr lang="en-US" altLang="en-US" dirty="0"/>
              <a:t> Thank </a:t>
            </a:r>
            <a:r>
              <a:rPr lang="en-US" altLang="en-US" dirty="0" smtClean="0"/>
              <a:t>You! </a:t>
            </a:r>
            <a:endParaRPr lang="en-US" altLang="en-US" dirty="0"/>
          </a:p>
        </p:txBody>
      </p:sp>
      <p:pic>
        <p:nvPicPr>
          <p:cNvPr id="47107" name="Picture 3" descr="MCj043960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073" y="2630778"/>
            <a:ext cx="4132197" cy="352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455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27455" y="1643743"/>
            <a:ext cx="11327567" cy="4869770"/>
          </a:xfrm>
        </p:spPr>
        <p:txBody>
          <a:bodyPr/>
          <a:lstStyle/>
          <a:p>
            <a:pPr marL="0" indent="0">
              <a:buNone/>
            </a:pPr>
            <a:endParaRPr lang="en-US" b="1" dirty="0" smtClean="0"/>
          </a:p>
          <a:p>
            <a:r>
              <a:rPr lang="en-US" b="1" dirty="0" smtClean="0"/>
              <a:t>In-Meeting Enhancements</a:t>
            </a:r>
          </a:p>
          <a:p>
            <a:pPr marL="0" indent="0">
              <a:buNone/>
            </a:pPr>
            <a:endParaRPr lang="en-US" b="1" dirty="0" smtClean="0"/>
          </a:p>
          <a:p>
            <a:r>
              <a:rPr lang="en-US" b="1" dirty="0" smtClean="0"/>
              <a:t>Personal Room (available upon request for direct net sites)</a:t>
            </a:r>
          </a:p>
          <a:p>
            <a:pPr marL="0" indent="0">
              <a:buNone/>
            </a:pPr>
            <a:endParaRPr lang="en-US" b="1" dirty="0" smtClean="0"/>
          </a:p>
          <a:p>
            <a:r>
              <a:rPr lang="en-US" b="1" dirty="0" smtClean="0"/>
              <a:t>Site Admin Updates</a:t>
            </a:r>
          </a:p>
          <a:p>
            <a:endParaRPr lang="en-US" b="1" dirty="0"/>
          </a:p>
          <a:p>
            <a:r>
              <a:rPr lang="en-US" b="1" dirty="0" smtClean="0"/>
              <a:t>Q&amp;A</a:t>
            </a:r>
            <a:endParaRPr lang="en-US" b="1" dirty="0"/>
          </a:p>
          <a:p>
            <a:pPr>
              <a:defRPr/>
            </a:pPr>
            <a:endParaRPr dirty="0" smtClean="0"/>
          </a:p>
          <a:p>
            <a:pPr marL="0" indent="0">
              <a:buNone/>
              <a:defRPr/>
            </a:pPr>
            <a:endParaRPr lang="en-US" dirty="0" smtClean="0"/>
          </a:p>
          <a:p>
            <a:pPr marL="0" indent="0">
              <a:buNone/>
              <a:defRPr/>
            </a:pPr>
            <a:endParaRPr dirty="0"/>
          </a:p>
        </p:txBody>
      </p:sp>
      <p:sp>
        <p:nvSpPr>
          <p:cNvPr id="5123" name="Title 2"/>
          <p:cNvSpPr>
            <a:spLocks noGrp="1"/>
          </p:cNvSpPr>
          <p:nvPr>
            <p:ph type="title"/>
          </p:nvPr>
        </p:nvSpPr>
        <p:spPr/>
        <p:txBody>
          <a:bodyPr/>
          <a:lstStyle/>
          <a:p>
            <a:r>
              <a:rPr lang="en-US" altLang="en-US" dirty="0" smtClean="0">
                <a:latin typeface="Arial" charset="0"/>
                <a:ea typeface="ＭＳ Ｐゴシック" pitchFamily="34" charset="-128"/>
                <a:cs typeface="Arial" charset="0"/>
              </a:rPr>
              <a:t>Agenda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299082" lvl="1" indent="0">
              <a:buNone/>
            </a:pPr>
            <a:endParaRPr lang="en-US" sz="900" dirty="0" smtClean="0"/>
          </a:p>
          <a:p>
            <a:r>
              <a:rPr lang="en-US" dirty="0" smtClean="0"/>
              <a:t>Please contact Verizon Net Technical Support for Assistance</a:t>
            </a:r>
          </a:p>
          <a:p>
            <a:pPr lvl="1"/>
            <a:r>
              <a:rPr lang="en-US" dirty="0" smtClean="0">
                <a:hlinkClick r:id="rId2"/>
              </a:rPr>
              <a:t>nettech@verizon.com</a:t>
            </a:r>
            <a:r>
              <a:rPr lang="en-US" dirty="0" smtClean="0"/>
              <a:t>  OR  1-800-475-5000 option 2, option 2</a:t>
            </a:r>
            <a:endParaRPr lang="en-US" dirty="0"/>
          </a:p>
        </p:txBody>
      </p:sp>
      <p:sp>
        <p:nvSpPr>
          <p:cNvPr id="3" name="Title 2"/>
          <p:cNvSpPr>
            <a:spLocks noGrp="1"/>
          </p:cNvSpPr>
          <p:nvPr>
            <p:ph type="title"/>
          </p:nvPr>
        </p:nvSpPr>
        <p:spPr/>
        <p:txBody>
          <a:bodyPr/>
          <a:lstStyle/>
          <a:p>
            <a:r>
              <a:rPr lang="en-US" dirty="0" smtClean="0"/>
              <a:t>Cisco WebEx T29 Upgrade Support</a:t>
            </a:r>
            <a:endParaRPr lang="en-US" dirty="0"/>
          </a:p>
        </p:txBody>
      </p:sp>
    </p:spTree>
    <p:extLst>
      <p:ext uri="{BB962C8B-B14F-4D97-AF65-F5344CB8AC3E}">
        <p14:creationId xmlns:p14="http://schemas.microsoft.com/office/powerpoint/2010/main" val="2423529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In-Meeting Enhancements</a:t>
            </a:r>
            <a:endParaRPr lang="en-US" dirty="0"/>
          </a:p>
        </p:txBody>
      </p:sp>
      <p:sp>
        <p:nvSpPr>
          <p:cNvPr id="3" name="Text Placeholder 2"/>
          <p:cNvSpPr>
            <a:spLocks noGrp="1"/>
          </p:cNvSpPr>
          <p:nvPr>
            <p:ph type="body" sz="quarter" idx="10"/>
          </p:nvPr>
        </p:nvSpPr>
        <p:spPr/>
        <p:txBody>
          <a:bodyPr/>
          <a:lstStyle/>
          <a:p>
            <a:r>
              <a:rPr lang="en-US" dirty="0" smtClean="0"/>
              <a:t>Cisco WebEx T29 Upgrade</a:t>
            </a:r>
            <a:endParaRPr lang="en-US" dirty="0"/>
          </a:p>
        </p:txBody>
      </p:sp>
    </p:spTree>
    <p:extLst>
      <p:ext uri="{BB962C8B-B14F-4D97-AF65-F5344CB8AC3E}">
        <p14:creationId xmlns:p14="http://schemas.microsoft.com/office/powerpoint/2010/main" val="3602319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Modern, simplified meeting experience</a:t>
            </a:r>
            <a:br>
              <a:rPr lang="en-US" sz="3100" dirty="0"/>
            </a:br>
            <a:r>
              <a:rPr lang="en-US" sz="3100" b="0" dirty="0"/>
              <a:t>(Meeting and Event Center—Windows)</a:t>
            </a: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28030" y="1403229"/>
            <a:ext cx="4972173" cy="2268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6393024" y="1327495"/>
            <a:ext cx="5362001" cy="5277954"/>
          </a:xfrm>
        </p:spPr>
        <p:txBody>
          <a:bodyPr/>
          <a:lstStyle/>
          <a:p>
            <a:pPr lvl="0"/>
            <a:r>
              <a:rPr lang="en-US" sz="1400" dirty="0"/>
              <a:t>New modern design and clean layout</a:t>
            </a:r>
          </a:p>
          <a:p>
            <a:pPr lvl="0"/>
            <a:r>
              <a:rPr lang="en-US" sz="1400" dirty="0"/>
              <a:t>New icons, fonts, and colors</a:t>
            </a:r>
          </a:p>
          <a:p>
            <a:pPr lvl="0"/>
            <a:r>
              <a:rPr lang="en-US" sz="1400" dirty="0"/>
              <a:t>Consolidated controls in Quick Start page</a:t>
            </a:r>
          </a:p>
          <a:p>
            <a:pPr lvl="0"/>
            <a:r>
              <a:rPr lang="en-US" sz="1400" dirty="0"/>
              <a:t>Improved icons for panels</a:t>
            </a:r>
          </a:p>
          <a:p>
            <a:pPr lvl="0"/>
            <a:r>
              <a:rPr lang="en-US" sz="1400" dirty="0"/>
              <a:t>Intuitive Audio dialog box</a:t>
            </a:r>
          </a:p>
          <a:p>
            <a:pPr lvl="0"/>
            <a:r>
              <a:rPr lang="en-US" sz="1400" dirty="0"/>
              <a:t>Improved Sharing dialog box</a:t>
            </a:r>
          </a:p>
          <a:p>
            <a:pPr lvl="0"/>
            <a:r>
              <a:rPr lang="en-US" sz="1400" dirty="0"/>
              <a:t>Improved Invite &amp; Remind dialog box</a:t>
            </a:r>
          </a:p>
          <a:p>
            <a:pPr lvl="0"/>
            <a:r>
              <a:rPr lang="en-US" sz="1400" dirty="0"/>
              <a:t>Attendee can view screen sharing and application sharing within a tab of the meeting</a:t>
            </a:r>
          </a:p>
          <a:p>
            <a:pPr lvl="0"/>
            <a:r>
              <a:rPr lang="en-US" sz="1400" dirty="0"/>
              <a:t>Minimize transitions for attendee while providing easy access to video and meeting controls</a:t>
            </a:r>
          </a:p>
          <a:p>
            <a:pPr lvl="0"/>
            <a:r>
              <a:rPr lang="en-US" sz="1400" dirty="0"/>
              <a:t>Content sharing and video size is adjustable by simply dragging the mouse</a:t>
            </a:r>
          </a:p>
          <a:p>
            <a:pPr lvl="0"/>
            <a:r>
              <a:rPr lang="en-US" sz="1400" dirty="0"/>
              <a:t>Easy to access Annotation tools and other functions</a:t>
            </a:r>
          </a:p>
          <a:p>
            <a:pPr lvl="0"/>
            <a:r>
              <a:rPr lang="en-US" sz="1400" dirty="0"/>
              <a:t>Vertical Annotation bar with updated icons (Windows only)</a:t>
            </a:r>
          </a:p>
          <a:p>
            <a:pPr lvl="0"/>
            <a:r>
              <a:rPr lang="en-US" sz="1400" dirty="0"/>
              <a:t>Easily access View options to control viewing preference</a:t>
            </a:r>
          </a:p>
          <a:p>
            <a:pPr lvl="0"/>
            <a:r>
              <a:rPr lang="en-US" sz="1400" dirty="0"/>
              <a:t>New and updated Annotation Tool icons </a:t>
            </a:r>
          </a:p>
          <a:p>
            <a:pPr lvl="0"/>
            <a:r>
              <a:rPr lang="en-US" sz="1400" dirty="0"/>
              <a:t>Improved dialogs</a:t>
            </a:r>
          </a:p>
          <a:p>
            <a:pPr lvl="0"/>
            <a:r>
              <a:rPr lang="en-US" sz="1400" dirty="0"/>
              <a:t>Improved notifications</a:t>
            </a:r>
          </a:p>
          <a:p>
            <a:r>
              <a:rPr lang="en-US" sz="1400" dirty="0"/>
              <a:t>New icons in meeting control panel for the Presenter</a:t>
            </a:r>
          </a:p>
        </p:txBody>
      </p:sp>
      <p:pic>
        <p:nvPicPr>
          <p:cNvPr id="1028" name="Picture 4" descr="C:\Users\v803656\AppData\Local\Temp\SNAGHTML81e2bf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028" y="3833885"/>
            <a:ext cx="5169963" cy="255328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49" y="1545773"/>
            <a:ext cx="717057" cy="4841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1846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Meeting experience usability enhancements</a:t>
            </a:r>
          </a:p>
        </p:txBody>
      </p:sp>
      <p:sp>
        <p:nvSpPr>
          <p:cNvPr id="3" name="Content Placeholder 2"/>
          <p:cNvSpPr>
            <a:spLocks noGrp="1"/>
          </p:cNvSpPr>
          <p:nvPr>
            <p:ph sz="half" idx="1"/>
          </p:nvPr>
        </p:nvSpPr>
        <p:spPr>
          <a:xfrm>
            <a:off x="435685" y="1478513"/>
            <a:ext cx="4603906" cy="5049120"/>
          </a:xfrm>
        </p:spPr>
        <p:txBody>
          <a:bodyPr/>
          <a:lstStyle/>
          <a:p>
            <a:pPr lvl="0"/>
            <a:r>
              <a:rPr lang="en-US" sz="1800" dirty="0"/>
              <a:t>The presenter role automatically passes to the host when the host joins, even if the first attendee has become a presenter. The only exception is if an attendee is sharing content. (Meeting Center)</a:t>
            </a:r>
          </a:p>
          <a:p>
            <a:pPr lvl="0"/>
            <a:r>
              <a:rPr lang="en-US" sz="1800" dirty="0"/>
              <a:t>Allows presenter role to automatically pass to the person who has control of the meeting</a:t>
            </a:r>
          </a:p>
          <a:p>
            <a:pPr lvl="0"/>
            <a:r>
              <a:rPr lang="en-US" sz="1800" dirty="0"/>
              <a:t>The screen saver is disabled during content sharing (all Centers)</a:t>
            </a:r>
          </a:p>
          <a:p>
            <a:pPr lvl="0"/>
            <a:r>
              <a:rPr lang="en-US" sz="1800" dirty="0"/>
              <a:t>Allows users to focus on the content without interruption</a:t>
            </a:r>
          </a:p>
          <a:p>
            <a:pPr lvl="0"/>
            <a:r>
              <a:rPr lang="en-US" sz="1800" dirty="0"/>
              <a:t>Sites will automatically have Chat and Notes panels minimized, with these panels showing icons at top that users can select to open (Meeting Center &amp; Event Center)</a:t>
            </a:r>
          </a:p>
        </p:txBody>
      </p:sp>
      <p:pic>
        <p:nvPicPr>
          <p:cNvPr id="2052" name="Picture 4" descr="C:\Users\v803656\AppData\Local\Temp\SNAGHTML82512c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7822" y="2319721"/>
            <a:ext cx="6102745" cy="3488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563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Improved video experience</a:t>
            </a:r>
            <a:br>
              <a:rPr lang="en-US" sz="3100" dirty="0"/>
            </a:br>
            <a:r>
              <a:rPr lang="en-US" sz="3100" b="0" dirty="0"/>
              <a:t>(Meeting and Event Center—Windows)</a:t>
            </a:r>
          </a:p>
        </p:txBody>
      </p:sp>
      <p:sp>
        <p:nvSpPr>
          <p:cNvPr id="4" name="Content Placeholder 3"/>
          <p:cNvSpPr>
            <a:spLocks noGrp="1"/>
          </p:cNvSpPr>
          <p:nvPr>
            <p:ph sz="half" idx="1"/>
          </p:nvPr>
        </p:nvSpPr>
        <p:spPr>
          <a:xfrm>
            <a:off x="6920586" y="1478513"/>
            <a:ext cx="4834437" cy="5049120"/>
          </a:xfrm>
        </p:spPr>
        <p:txBody>
          <a:bodyPr/>
          <a:lstStyle/>
          <a:p>
            <a:pPr lvl="0"/>
            <a:r>
              <a:rPr lang="en-US" sz="2000" dirty="0"/>
              <a:t>New video control layout options at the top of video display on Participant List</a:t>
            </a:r>
          </a:p>
          <a:p>
            <a:pPr lvl="0"/>
            <a:r>
              <a:rPr lang="en-US" sz="2000" dirty="0"/>
              <a:t>When one user sends video, the default meeting window view changes to 50% video view (unless sharing is going on)</a:t>
            </a:r>
          </a:p>
          <a:p>
            <a:pPr lvl="0"/>
            <a:r>
              <a:rPr lang="en-US" sz="2000" dirty="0"/>
              <a:t>When 2 or more people send video, the video panel automatically changes to video thumbnail view</a:t>
            </a:r>
          </a:p>
          <a:p>
            <a:pPr lvl="0"/>
            <a:r>
              <a:rPr lang="en-US" sz="2000" dirty="0"/>
              <a:t>If a camera is detected, the user will see a message to send Video (Meeting </a:t>
            </a:r>
            <a:r>
              <a:rPr lang="en-US" sz="1800" dirty="0"/>
              <a:t>Center</a:t>
            </a:r>
            <a:r>
              <a:rPr lang="en-US" sz="2000" dirty="0"/>
              <a:t> only) </a:t>
            </a:r>
          </a:p>
          <a:p>
            <a:r>
              <a:rPr lang="en-US" sz="2000" dirty="0"/>
              <a:t>Users can also specify to send video by default in all meetings (can be changed in video settings)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560" y="1429589"/>
            <a:ext cx="3465133" cy="1982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75" y="3412420"/>
            <a:ext cx="3348370" cy="2447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4637" y="4636385"/>
            <a:ext cx="3130858" cy="1810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1441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Anyone Can Share </a:t>
            </a:r>
            <a:br>
              <a:rPr lang="en-US" sz="3100" dirty="0"/>
            </a:br>
            <a:r>
              <a:rPr lang="en-US" sz="3100" b="0" dirty="0"/>
              <a:t>(Meeting Center)</a:t>
            </a:r>
          </a:p>
        </p:txBody>
      </p:sp>
      <p:sp>
        <p:nvSpPr>
          <p:cNvPr id="4" name="Content Placeholder 3"/>
          <p:cNvSpPr>
            <a:spLocks noGrp="1"/>
          </p:cNvSpPr>
          <p:nvPr>
            <p:ph sz="half" idx="1"/>
          </p:nvPr>
        </p:nvSpPr>
        <p:spPr>
          <a:xfrm>
            <a:off x="8032172" y="1478513"/>
            <a:ext cx="3722851" cy="5049120"/>
          </a:xfrm>
        </p:spPr>
        <p:txBody>
          <a:bodyPr/>
          <a:lstStyle/>
          <a:p>
            <a:pPr lvl="0"/>
            <a:r>
              <a:rPr lang="en-US" sz="2000" dirty="0"/>
              <a:t>Enabled by default &amp; can be turned off  in Site </a:t>
            </a:r>
            <a:r>
              <a:rPr lang="en-US" sz="2000" dirty="0" smtClean="0"/>
              <a:t>Admin</a:t>
            </a:r>
          </a:p>
          <a:p>
            <a:pPr lvl="0"/>
            <a:r>
              <a:rPr lang="en-US" sz="2000" dirty="0" smtClean="0"/>
              <a:t>If </a:t>
            </a:r>
            <a:r>
              <a:rPr lang="en-US" sz="2000" dirty="0"/>
              <a:t>enabled, allows participants to start sharing content immediately without being made presenter first. This option is enabled by default for new sites.</a:t>
            </a:r>
          </a:p>
          <a:p>
            <a:r>
              <a:rPr lang="en-US" sz="2000" dirty="0"/>
              <a:t> The host can disable the option during the meeting.</a:t>
            </a:r>
          </a:p>
        </p:txBody>
      </p:sp>
      <p:sp>
        <p:nvSpPr>
          <p:cNvPr id="9" name="Rectangle 8"/>
          <p:cNvSpPr/>
          <p:nvPr/>
        </p:nvSpPr>
        <p:spPr>
          <a:xfrm>
            <a:off x="229978" y="1325020"/>
            <a:ext cx="7656722" cy="5202616"/>
          </a:xfrm>
          <a:prstGeom prst="rect">
            <a:avLst/>
          </a:prstGeom>
          <a:solidFill>
            <a:srgbClr val="99FF6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17192" tIns="58596" rIns="117192" bIns="58596" spcCol="0" rtlCol="0" anchor="ctr"/>
          <a:lstStyle/>
          <a:p>
            <a:pPr algn="ctr"/>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96" y="1501246"/>
            <a:ext cx="2009989" cy="2105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96" y="4305513"/>
            <a:ext cx="3251161" cy="1927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758" y="1478513"/>
            <a:ext cx="2214052" cy="252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5457" y="4839284"/>
            <a:ext cx="3925521" cy="1393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1233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46073" y="1350818"/>
            <a:ext cx="7169727" cy="5288973"/>
          </a:xfrm>
          <a:prstGeom prst="rect">
            <a:avLst/>
          </a:prstGeom>
          <a:solidFill>
            <a:srgbClr val="99FF6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z="2800" dirty="0"/>
              <a:t>WebEx page redesign and accessibility updates</a:t>
            </a:r>
          </a:p>
        </p:txBody>
      </p:sp>
      <p:sp>
        <p:nvSpPr>
          <p:cNvPr id="3" name="Content Placeholder 2"/>
          <p:cNvSpPr>
            <a:spLocks noGrp="1"/>
          </p:cNvSpPr>
          <p:nvPr>
            <p:ph sz="half" idx="1"/>
          </p:nvPr>
        </p:nvSpPr>
        <p:spPr>
          <a:xfrm>
            <a:off x="435684" y="1745673"/>
            <a:ext cx="4364916" cy="4781960"/>
          </a:xfrm>
        </p:spPr>
        <p:txBody>
          <a:bodyPr/>
          <a:lstStyle/>
          <a:p>
            <a:pPr lvl="0"/>
            <a:r>
              <a:rPr lang="en-US" sz="1800" dirty="0"/>
              <a:t>Improved accessibility and simplified user experience </a:t>
            </a:r>
          </a:p>
          <a:p>
            <a:pPr lvl="0"/>
            <a:r>
              <a:rPr lang="en-US" sz="1800" dirty="0" smtClean="0"/>
              <a:t>Meeting </a:t>
            </a:r>
            <a:r>
              <a:rPr lang="en-US" sz="1800" dirty="0"/>
              <a:t>Scheduler </a:t>
            </a:r>
            <a:r>
              <a:rPr lang="en-US" sz="1800" dirty="0" smtClean="0"/>
              <a:t>Updates</a:t>
            </a:r>
            <a:endParaRPr lang="en-US" sz="1800" dirty="0"/>
          </a:p>
          <a:p>
            <a:pPr lvl="0"/>
            <a:r>
              <a:rPr lang="en-US" sz="1800" dirty="0" smtClean="0"/>
              <a:t>“</a:t>
            </a:r>
            <a:r>
              <a:rPr lang="en-US" sz="1800" dirty="0"/>
              <a:t>Welcome” page renamed to “Home”</a:t>
            </a:r>
          </a:p>
          <a:p>
            <a:pPr lvl="0"/>
            <a:r>
              <a:rPr lang="en-US" sz="1800" dirty="0"/>
              <a:t>One-Click meeting changes: </a:t>
            </a:r>
          </a:p>
          <a:p>
            <a:pPr lvl="1"/>
            <a:r>
              <a:rPr lang="en-US" sz="1200" dirty="0"/>
              <a:t>"One-Click" command renamed to “Meet Now”</a:t>
            </a:r>
          </a:p>
          <a:p>
            <a:pPr lvl="1"/>
            <a:r>
              <a:rPr lang="en-US" sz="1200" dirty="0"/>
              <a:t>Starts a meeting in your Personal Room by default</a:t>
            </a:r>
          </a:p>
          <a:p>
            <a:pPr lvl="1"/>
            <a:r>
              <a:rPr lang="en-US" sz="1200" dirty="0"/>
              <a:t>Message to let the user know that “Meet Now” starts a meeting in your Personal Room</a:t>
            </a:r>
          </a:p>
          <a:p>
            <a:pPr lvl="1"/>
            <a:r>
              <a:rPr lang="en-US" sz="1200" dirty="0"/>
              <a:t>Users can change back to the old dynamic link in </a:t>
            </a:r>
            <a:r>
              <a:rPr lang="en-US" sz="1200" dirty="0" smtClean="0"/>
              <a:t>Preference</a:t>
            </a:r>
            <a:endParaRPr lang="en-US" sz="1200" dirty="0"/>
          </a:p>
          <a:p>
            <a:pPr lvl="0"/>
            <a:r>
              <a:rPr lang="en-US" sz="1800" dirty="0" smtClean="0"/>
              <a:t>Introducing </a:t>
            </a:r>
            <a:r>
              <a:rPr lang="en-US" sz="1800" dirty="0"/>
              <a:t>HTML email templates for Meeting </a:t>
            </a:r>
            <a:r>
              <a:rPr lang="en-US" sz="1800" dirty="0" smtClean="0"/>
              <a:t>Center</a:t>
            </a:r>
            <a:endParaRPr lang="en-US" sz="1800" dirty="0"/>
          </a:p>
          <a:p>
            <a:pPr lvl="0"/>
            <a:r>
              <a:rPr lang="en-US" sz="1800" dirty="0" smtClean="0"/>
              <a:t>Join </a:t>
            </a:r>
            <a:r>
              <a:rPr lang="en-US" sz="1800" dirty="0"/>
              <a:t>meeting experience </a:t>
            </a:r>
          </a:p>
          <a:p>
            <a:pPr lvl="1"/>
            <a:r>
              <a:rPr lang="en-US" sz="1200" dirty="0"/>
              <a:t>A faster and cleaner join </a:t>
            </a:r>
            <a:r>
              <a:rPr lang="en-US" sz="1200" dirty="0" smtClean="0"/>
              <a:t>experience</a:t>
            </a:r>
            <a:endParaRPr lang="en-US" sz="12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5846" y="1478513"/>
            <a:ext cx="3574184" cy="4110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866" y="3533907"/>
            <a:ext cx="3397769" cy="3027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049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VES_PPT_TEMPLATE_v2">
  <a:themeElements>
    <a:clrScheme name="Custom 29">
      <a:dk1>
        <a:srgbClr val="4C4C4C"/>
      </a:dk1>
      <a:lt1>
        <a:srgbClr val="FFFFFF"/>
      </a:lt1>
      <a:dk2>
        <a:srgbClr val="CCCCCC"/>
      </a:dk2>
      <a:lt2>
        <a:srgbClr val="FFFFFF"/>
      </a:lt2>
      <a:accent1>
        <a:srgbClr val="ED1C24"/>
      </a:accent1>
      <a:accent2>
        <a:srgbClr val="2E67B2"/>
      </a:accent2>
      <a:accent3>
        <a:srgbClr val="FADF4C"/>
      </a:accent3>
      <a:accent4>
        <a:srgbClr val="D2669F"/>
      </a:accent4>
      <a:accent5>
        <a:srgbClr val="7F3483"/>
      </a:accent5>
      <a:accent6>
        <a:srgbClr val="4A9A4D"/>
      </a:accent6>
      <a:hlink>
        <a:srgbClr val="0303DF"/>
      </a:hlink>
      <a:folHlink>
        <a:srgbClr val="632155"/>
      </a:folHlink>
    </a:clrScheme>
    <a:fontScheme name="Verizon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Custom 28">
      <a:dk1>
        <a:srgbClr val="4C4C4C"/>
      </a:dk1>
      <a:lt1>
        <a:sysClr val="window" lastClr="FFFFFF"/>
      </a:lt1>
      <a:dk2>
        <a:srgbClr val="CCCCCC"/>
      </a:dk2>
      <a:lt2>
        <a:srgbClr val="FFFFFF"/>
      </a:lt2>
      <a:accent1>
        <a:srgbClr val="ED1C24"/>
      </a:accent1>
      <a:accent2>
        <a:srgbClr val="2E67B2"/>
      </a:accent2>
      <a:accent3>
        <a:srgbClr val="FADF4C"/>
      </a:accent3>
      <a:accent4>
        <a:srgbClr val="D2669F"/>
      </a:accent4>
      <a:accent5>
        <a:srgbClr val="7F3483"/>
      </a:accent5>
      <a:accent6>
        <a:srgbClr val="4A9A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F165D76218DE4A9D2274BFB45BD969" ma:contentTypeVersion="0" ma:contentTypeDescription="Create a new document." ma:contentTypeScope="" ma:versionID="30820057d21ec3fab47f5fc6bcd10fc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3E1B83-EF48-4A86-BB2E-172039B823E6}">
  <ds:schemaRefs>
    <ds:schemaRef ds:uri="http://schemas.microsoft.com/sharepoint/v3/contenttype/forms"/>
  </ds:schemaRefs>
</ds:datastoreItem>
</file>

<file path=customXml/itemProps2.xml><?xml version="1.0" encoding="utf-8"?>
<ds:datastoreItem xmlns:ds="http://schemas.openxmlformats.org/officeDocument/2006/customXml" ds:itemID="{F55FFF6C-5FAA-41E0-8505-AAD75C33D817}">
  <ds:schemaRefs>
    <ds:schemaRef ds:uri="http://purl.org/dc/terms/"/>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E683D4E-8EB3-4F5D-8D06-1C51119E42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913</Words>
  <Application>Microsoft Office PowerPoint</Application>
  <PresentationFormat>Custom</PresentationFormat>
  <Paragraphs>125</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VES_PPT_TEMPLATE_v2</vt:lpstr>
      <vt:lpstr>Conferencing &amp; Collaboration  Cisco WebEx T29 Upgrade August/September 2015</vt:lpstr>
      <vt:lpstr>Agenda</vt:lpstr>
      <vt:lpstr>Cisco WebEx T29 Upgrade Support</vt:lpstr>
      <vt:lpstr>In-Meeting Enhancements</vt:lpstr>
      <vt:lpstr>Modern, simplified meeting experience (Meeting and Event Center—Windows)</vt:lpstr>
      <vt:lpstr>Meeting experience usability enhancements</vt:lpstr>
      <vt:lpstr>Improved video experience (Meeting and Event Center—Windows)</vt:lpstr>
      <vt:lpstr>Anyone Can Share  (Meeting Center)</vt:lpstr>
      <vt:lpstr>WebEx page redesign and accessibility updates</vt:lpstr>
      <vt:lpstr>Profile and Preferences optimization</vt:lpstr>
      <vt:lpstr>Personal Room For Meeting Center</vt:lpstr>
      <vt:lpstr>Personal Rooms  (Meeting Center only)</vt:lpstr>
      <vt:lpstr>One-Click Meeting = Meet Now</vt:lpstr>
      <vt:lpstr>Site Administration updates</vt:lpstr>
      <vt:lpstr> 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40PT ARIAL BOLD CAPS</dc:title>
  <dc:creator/>
  <cp:lastModifiedBy/>
  <cp:revision>1</cp:revision>
  <cp:lastPrinted>2013-09-17T15:37:16Z</cp:lastPrinted>
  <dcterms:created xsi:type="dcterms:W3CDTF">2014-01-10T15:38:40Z</dcterms:created>
  <dcterms:modified xsi:type="dcterms:W3CDTF">2015-08-24T16:39:47Z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0x01010052F165D76218DE4A9D2274BFB45BD969</vt:lpwstr>
  </property>
</Properties>
</file>